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91" r:id="rId26"/>
    <p:sldId id="281" r:id="rId27"/>
    <p:sldId id="292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10" r:id="rId52"/>
    <p:sldId id="311" r:id="rId53"/>
    <p:sldId id="312" r:id="rId54"/>
    <p:sldId id="313" r:id="rId55"/>
    <p:sldId id="314" r:id="rId56"/>
    <p:sldId id="307" r:id="rId57"/>
    <p:sldId id="308" r:id="rId58"/>
    <p:sldId id="309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5080942-0F62-4B91-966A-EB832F87D4F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AD2C20-C682-4AC9-843B-EDECD82CF42B}" type="datetimeFigureOut">
              <a:rPr lang="en-IN" smtClean="0"/>
              <a:pPr/>
              <a:t>06-06-2025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Computer System Overview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490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Devices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A </a:t>
            </a:r>
            <a:r>
              <a:rPr lang="en-IN" sz="3200" dirty="0">
                <a:solidFill>
                  <a:srgbClr val="C00000"/>
                </a:solidFill>
              </a:rPr>
              <a:t>piece</a:t>
            </a:r>
            <a:r>
              <a:rPr lang="en-IN" sz="3200" dirty="0"/>
              <a:t> of </a:t>
            </a:r>
            <a:r>
              <a:rPr lang="en-IN" sz="3200" dirty="0">
                <a:solidFill>
                  <a:srgbClr val="C00000"/>
                </a:solidFill>
              </a:rPr>
              <a:t>equipment/hardware</a:t>
            </a:r>
            <a:r>
              <a:rPr lang="en-IN" sz="3200" dirty="0"/>
              <a:t> which helps us </a:t>
            </a:r>
            <a:r>
              <a:rPr lang="en-IN" sz="3200" dirty="0">
                <a:solidFill>
                  <a:srgbClr val="C00000"/>
                </a:solidFill>
              </a:rPr>
              <a:t>enter data into a computer</a:t>
            </a:r>
            <a:r>
              <a:rPr lang="en-IN" sz="3200" dirty="0"/>
              <a:t> is called an input device. For example </a:t>
            </a:r>
            <a:r>
              <a:rPr lang="en-IN" sz="3200" dirty="0">
                <a:solidFill>
                  <a:srgbClr val="C00000"/>
                </a:solidFill>
              </a:rPr>
              <a:t>keyboard, mouse, etc.</a:t>
            </a:r>
          </a:p>
        </p:txBody>
      </p:sp>
    </p:spTree>
    <p:extLst>
      <p:ext uri="{BB962C8B-B14F-4D97-AF65-F5344CB8AC3E}">
        <p14:creationId xmlns:p14="http://schemas.microsoft.com/office/powerpoint/2010/main" val="223412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A </a:t>
            </a:r>
            <a:r>
              <a:rPr lang="en-IN" sz="3200" dirty="0">
                <a:solidFill>
                  <a:srgbClr val="C00000"/>
                </a:solidFill>
              </a:rPr>
              <a:t>piece of equipment/hardware </a:t>
            </a:r>
            <a:r>
              <a:rPr lang="en-IN" sz="3200" dirty="0"/>
              <a:t>which gives </a:t>
            </a:r>
            <a:r>
              <a:rPr lang="en-IN" sz="3200" dirty="0">
                <a:solidFill>
                  <a:srgbClr val="C00000"/>
                </a:solidFill>
              </a:rPr>
              <a:t>out the result of the entered input,</a:t>
            </a:r>
            <a:r>
              <a:rPr lang="en-IN" sz="3200" dirty="0"/>
              <a:t> once it is processed (i.e. </a:t>
            </a:r>
            <a:r>
              <a:rPr lang="en-IN" sz="3200" dirty="0">
                <a:solidFill>
                  <a:srgbClr val="C00000"/>
                </a:solidFill>
              </a:rPr>
              <a:t>converts data from machine language to a human-understandable language), is called an output device.</a:t>
            </a:r>
            <a:r>
              <a:rPr lang="en-IN" sz="3200" dirty="0"/>
              <a:t> For example </a:t>
            </a:r>
            <a:r>
              <a:rPr lang="en-IN" sz="3200" dirty="0">
                <a:solidFill>
                  <a:srgbClr val="C00000"/>
                </a:solidFill>
              </a:rPr>
              <a:t>printer, monitor, etc.</a:t>
            </a:r>
          </a:p>
        </p:txBody>
      </p:sp>
    </p:spTree>
    <p:extLst>
      <p:ext uri="{BB962C8B-B14F-4D97-AF65-F5344CB8AC3E}">
        <p14:creationId xmlns:p14="http://schemas.microsoft.com/office/powerpoint/2010/main" val="5160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Registers are a type of computer memory used to </a:t>
            </a:r>
            <a:r>
              <a:rPr lang="en-IN" sz="3200" dirty="0">
                <a:solidFill>
                  <a:srgbClr val="C00000"/>
                </a:solidFill>
              </a:rPr>
              <a:t>accept, store, and transfer data </a:t>
            </a:r>
            <a:r>
              <a:rPr lang="en-IN" sz="3200" dirty="0"/>
              <a:t>and </a:t>
            </a:r>
            <a:r>
              <a:rPr lang="en-IN" sz="3200" dirty="0">
                <a:solidFill>
                  <a:srgbClr val="C00000"/>
                </a:solidFill>
              </a:rPr>
              <a:t>instructions used by the CPU </a:t>
            </a:r>
            <a:r>
              <a:rPr lang="en-IN" sz="3200" dirty="0"/>
              <a:t>right away. Processor registers refer to the </a:t>
            </a:r>
            <a:r>
              <a:rPr lang="en-IN" sz="3200" dirty="0">
                <a:solidFill>
                  <a:srgbClr val="C00000"/>
                </a:solidFill>
              </a:rPr>
              <a:t>registers used by the CPU. </a:t>
            </a:r>
            <a:r>
              <a:rPr lang="en-IN" sz="3200" dirty="0"/>
              <a:t>During the execution of a program, </a:t>
            </a:r>
            <a:r>
              <a:rPr lang="en-IN" sz="3200" dirty="0">
                <a:solidFill>
                  <a:srgbClr val="C00000"/>
                </a:solidFill>
              </a:rPr>
              <a:t>registers are used to store data temporarily.</a:t>
            </a:r>
          </a:p>
        </p:txBody>
      </p:sp>
    </p:spTree>
    <p:extLst>
      <p:ext uri="{BB962C8B-B14F-4D97-AF65-F5344CB8AC3E}">
        <p14:creationId xmlns:p14="http://schemas.microsoft.com/office/powerpoint/2010/main" val="206253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Unit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A memory device refers to a </a:t>
            </a:r>
            <a:r>
              <a:rPr lang="en-IN" sz="3200" dirty="0">
                <a:solidFill>
                  <a:srgbClr val="C00000"/>
                </a:solidFill>
              </a:rPr>
              <a:t>device that can store data. </a:t>
            </a:r>
            <a:r>
              <a:rPr lang="en-IN" sz="3200" dirty="0"/>
              <a:t>The </a:t>
            </a:r>
            <a:r>
              <a:rPr lang="en-IN" sz="3200" dirty="0">
                <a:solidFill>
                  <a:srgbClr val="C00000"/>
                </a:solidFill>
              </a:rPr>
              <a:t>quantity of data stored in a unit of memory is called a memory unit.</a:t>
            </a:r>
            <a:r>
              <a:rPr lang="en-IN" sz="3200" dirty="0"/>
              <a:t> </a:t>
            </a:r>
            <a:r>
              <a:rPr lang="en-IN" sz="3200" smtClean="0"/>
              <a:t>Furthermore</a:t>
            </a:r>
            <a:r>
              <a:rPr lang="en-IN" sz="3200" dirty="0"/>
              <a:t>, we </a:t>
            </a:r>
            <a:r>
              <a:rPr lang="en-IN" sz="3200" dirty="0">
                <a:solidFill>
                  <a:srgbClr val="C00000"/>
                </a:solidFill>
              </a:rPr>
              <a:t>quantify its storage capacity in bytes.</a:t>
            </a:r>
          </a:p>
        </p:txBody>
      </p:sp>
    </p:spTree>
    <p:extLst>
      <p:ext uri="{BB962C8B-B14F-4D97-AF65-F5344CB8AC3E}">
        <p14:creationId xmlns:p14="http://schemas.microsoft.com/office/powerpoint/2010/main" val="281982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Memory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 dirty="0"/>
              <a:t>What is the main memory of a computer?</a:t>
            </a:r>
            <a:endParaRPr lang="en-IN" sz="3200" dirty="0" smtClean="0">
              <a:effectLst/>
            </a:endParaRPr>
          </a:p>
          <a:p>
            <a:r>
              <a:rPr lang="en-IN" sz="3200" dirty="0"/>
              <a:t>The main memory of a computer can also be called as </a:t>
            </a:r>
            <a:r>
              <a:rPr lang="en-IN" sz="3200" dirty="0">
                <a:solidFill>
                  <a:srgbClr val="C00000"/>
                </a:solidFill>
              </a:rPr>
              <a:t>primary memory. </a:t>
            </a:r>
            <a:r>
              <a:rPr lang="en-IN" sz="3200" dirty="0"/>
              <a:t>It is also known as </a:t>
            </a:r>
            <a:r>
              <a:rPr lang="en-IN" sz="3200" dirty="0">
                <a:solidFill>
                  <a:srgbClr val="C00000"/>
                </a:solidFill>
              </a:rPr>
              <a:t>Random Access Memory (RAM).</a:t>
            </a:r>
          </a:p>
          <a:p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6809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The </a:t>
            </a:r>
            <a:r>
              <a:rPr lang="en-IN" sz="3200" dirty="0"/>
              <a:t>main memory of a computer can also be called as </a:t>
            </a:r>
            <a:r>
              <a:rPr lang="en-IN" sz="3200" dirty="0">
                <a:solidFill>
                  <a:srgbClr val="FF0000"/>
                </a:solidFill>
              </a:rPr>
              <a:t>primary memory. </a:t>
            </a:r>
            <a:r>
              <a:rPr lang="en-IN" sz="3200" dirty="0"/>
              <a:t>it is also known as random access memory that is RAM . when computer is shut down all the data in RAM is erased. </a:t>
            </a:r>
            <a:r>
              <a:rPr lang="en-IN" sz="3200" dirty="0">
                <a:solidFill>
                  <a:srgbClr val="FF0000"/>
                </a:solidFill>
              </a:rPr>
              <a:t>primary memory is computer memory that is accessed directly by the CPU .</a:t>
            </a:r>
          </a:p>
        </p:txBody>
      </p:sp>
    </p:spTree>
    <p:extLst>
      <p:ext uri="{BB962C8B-B14F-4D97-AF65-F5344CB8AC3E}">
        <p14:creationId xmlns:p14="http://schemas.microsoft.com/office/powerpoint/2010/main" val="2100080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RAM(Random Access Memory)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The full form of RAM is </a:t>
            </a:r>
            <a:r>
              <a:rPr lang="en-IN" sz="3200" dirty="0">
                <a:solidFill>
                  <a:srgbClr val="FF0000"/>
                </a:solidFill>
              </a:rPr>
              <a:t>random access memory. </a:t>
            </a:r>
            <a:r>
              <a:rPr lang="en-IN" sz="3200" dirty="0"/>
              <a:t>It is a memory device that is located on the </a:t>
            </a:r>
            <a:r>
              <a:rPr lang="en-IN" sz="3200" dirty="0">
                <a:solidFill>
                  <a:srgbClr val="FF0000"/>
                </a:solidFill>
              </a:rPr>
              <a:t>motherboard of a computer</a:t>
            </a:r>
            <a:r>
              <a:rPr lang="en-IN" sz="3200" dirty="0"/>
              <a:t> and is used as the area of memory where the computer temporarily stores its work</a:t>
            </a:r>
            <a:r>
              <a:rPr lang="en-IN" sz="3200" dirty="0">
                <a:solidFill>
                  <a:srgbClr val="FF0000"/>
                </a:solidFill>
              </a:rPr>
              <a:t>. RAM is volatile</a:t>
            </a:r>
            <a:r>
              <a:rPr lang="en-IN" sz="3200" dirty="0"/>
              <a:t>, which means that the contents of memory can be </a:t>
            </a:r>
            <a:r>
              <a:rPr lang="en-IN" sz="3200" dirty="0">
                <a:solidFill>
                  <a:srgbClr val="FF0000"/>
                </a:solidFill>
              </a:rPr>
              <a:t>erased when electricity is removed from it.</a:t>
            </a:r>
          </a:p>
        </p:txBody>
      </p:sp>
    </p:spTree>
    <p:extLst>
      <p:ext uri="{BB962C8B-B14F-4D97-AF65-F5344CB8AC3E}">
        <p14:creationId xmlns:p14="http://schemas.microsoft.com/office/powerpoint/2010/main" val="3264594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Features of Static RAM</a:t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Static </a:t>
            </a:r>
            <a:r>
              <a:rPr lang="en-IN" dirty="0"/>
              <a:t>random access memory has its importance as the memory of choice for cache memory. Here are some of its features.</a:t>
            </a:r>
          </a:p>
          <a:p>
            <a:pPr fontAlgn="base"/>
            <a:r>
              <a:rPr lang="en-IN" dirty="0">
                <a:solidFill>
                  <a:srgbClr val="FF0000"/>
                </a:solidFill>
              </a:rPr>
              <a:t>SRAM has a lower access time, </a:t>
            </a:r>
            <a:r>
              <a:rPr lang="en-IN" dirty="0"/>
              <a:t>around </a:t>
            </a:r>
            <a:r>
              <a:rPr lang="en-IN" dirty="0">
                <a:solidFill>
                  <a:srgbClr val="FF0000"/>
                </a:solidFill>
              </a:rPr>
              <a:t>ten nanoseconds</a:t>
            </a:r>
            <a:r>
              <a:rPr lang="en-IN" dirty="0"/>
              <a:t>.</a:t>
            </a:r>
          </a:p>
          <a:p>
            <a:pPr fontAlgn="base"/>
            <a:r>
              <a:rPr lang="en-IN" dirty="0"/>
              <a:t>It is </a:t>
            </a:r>
            <a:r>
              <a:rPr lang="en-IN" dirty="0">
                <a:solidFill>
                  <a:srgbClr val="FF0000"/>
                </a:solidFill>
              </a:rPr>
              <a:t>much faster than DRAM</a:t>
            </a:r>
            <a:r>
              <a:rPr lang="en-IN" dirty="0"/>
              <a:t> as the memory cells do not require to be continuously refreshed.</a:t>
            </a:r>
          </a:p>
          <a:p>
            <a:pPr fontAlgn="base"/>
            <a:r>
              <a:rPr lang="en-IN" dirty="0"/>
              <a:t>However, it </a:t>
            </a:r>
            <a:r>
              <a:rPr lang="en-IN" dirty="0">
                <a:solidFill>
                  <a:srgbClr val="FF0000"/>
                </a:solidFill>
              </a:rPr>
              <a:t>consumes more power since it uses a bi-stable latch circuit, and requires a regular power source.</a:t>
            </a:r>
          </a:p>
          <a:p>
            <a:pPr fontAlgn="base"/>
            <a:r>
              <a:rPr lang="en-IN" dirty="0"/>
              <a:t>It is </a:t>
            </a:r>
            <a:r>
              <a:rPr lang="en-IN" dirty="0">
                <a:solidFill>
                  <a:srgbClr val="FF0000"/>
                </a:solidFill>
              </a:rPr>
              <a:t>costly and exists on the processors between the processor and main memory.</a:t>
            </a:r>
          </a:p>
          <a:p>
            <a:pPr fontAlgn="base"/>
            <a:r>
              <a:rPr lang="en-IN" dirty="0"/>
              <a:t>It is long-lasting.</a:t>
            </a:r>
          </a:p>
          <a:p>
            <a:r>
              <a:rPr lang="en-IN" dirty="0"/>
              <a:t>As a part of the computer RAM, SRAM is entirely necessary but expensive.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5178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DRAM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DRAM computer </a:t>
            </a:r>
            <a:r>
              <a:rPr lang="en-IN" dirty="0">
                <a:solidFill>
                  <a:srgbClr val="FF0000"/>
                </a:solidFill>
              </a:rPr>
              <a:t>RAM is useful to have as a cheaper memory option</a:t>
            </a:r>
            <a:r>
              <a:rPr lang="en-IN" dirty="0"/>
              <a:t>. It usually serves as the main memory.</a:t>
            </a:r>
          </a:p>
          <a:p>
            <a:pPr fontAlgn="base"/>
            <a:r>
              <a:rPr lang="en-IN" dirty="0"/>
              <a:t>DRAM has a </a:t>
            </a:r>
            <a:r>
              <a:rPr lang="en-IN" dirty="0">
                <a:solidFill>
                  <a:srgbClr val="FF0000"/>
                </a:solidFill>
              </a:rPr>
              <a:t>much higher access time of around 50 nanoseconds.</a:t>
            </a:r>
          </a:p>
          <a:p>
            <a:pPr fontAlgn="base"/>
            <a:r>
              <a:rPr lang="en-IN" dirty="0"/>
              <a:t>It is </a:t>
            </a:r>
            <a:r>
              <a:rPr lang="en-IN" dirty="0">
                <a:solidFill>
                  <a:srgbClr val="FF0000"/>
                </a:solidFill>
              </a:rPr>
              <a:t>slower than SRAM </a:t>
            </a:r>
            <a:r>
              <a:rPr lang="en-IN" dirty="0"/>
              <a:t>because memory cells need to be continuously refreshed.</a:t>
            </a:r>
          </a:p>
          <a:p>
            <a:pPr fontAlgn="base"/>
            <a:r>
              <a:rPr lang="en-IN" dirty="0"/>
              <a:t>It consumes </a:t>
            </a:r>
            <a:r>
              <a:rPr lang="en-IN" dirty="0">
                <a:solidFill>
                  <a:srgbClr val="FF0000"/>
                </a:solidFill>
              </a:rPr>
              <a:t>less power because the information is stored in one capacitor.</a:t>
            </a:r>
          </a:p>
          <a:p>
            <a:pPr fontAlgn="base"/>
            <a:r>
              <a:rPr lang="en-IN" dirty="0"/>
              <a:t>DRAM is </a:t>
            </a:r>
            <a:r>
              <a:rPr lang="en-IN" dirty="0">
                <a:solidFill>
                  <a:srgbClr val="FF0000"/>
                </a:solidFill>
              </a:rPr>
              <a:t>less expensive </a:t>
            </a:r>
            <a:r>
              <a:rPr lang="en-IN" dirty="0"/>
              <a:t>than SRAM.</a:t>
            </a:r>
          </a:p>
          <a:p>
            <a:pPr fontAlgn="base"/>
            <a:r>
              <a:rPr lang="en-IN" dirty="0"/>
              <a:t>One memory cell is made up of </a:t>
            </a:r>
            <a:r>
              <a:rPr lang="en-IN" dirty="0">
                <a:solidFill>
                  <a:srgbClr val="FF0000"/>
                </a:solidFill>
              </a:rPr>
              <a:t>one transistor and one capacitor </a:t>
            </a:r>
            <a:r>
              <a:rPr lang="en-IN" dirty="0"/>
              <a:t>so it occupies </a:t>
            </a:r>
            <a:r>
              <a:rPr lang="en-IN" dirty="0">
                <a:solidFill>
                  <a:srgbClr val="FF0000"/>
                </a:solidFill>
              </a:rPr>
              <a:t>less space on the same-sized chip</a:t>
            </a:r>
            <a:r>
              <a:rPr lang="en-IN" dirty="0"/>
              <a:t>, providing you with </a:t>
            </a:r>
            <a:r>
              <a:rPr lang="en-IN" dirty="0">
                <a:solidFill>
                  <a:srgbClr val="FF0000"/>
                </a:solidFill>
              </a:rPr>
              <a:t>more memory than an SRAM of similar size.</a:t>
            </a:r>
          </a:p>
          <a:p>
            <a:r>
              <a:rPr lang="en-IN" dirty="0"/>
              <a:t>DRAM random access memory is the </a:t>
            </a:r>
            <a:r>
              <a:rPr lang="en-IN" dirty="0">
                <a:solidFill>
                  <a:srgbClr val="FF0000"/>
                </a:solidFill>
              </a:rPr>
              <a:t>best cost-saving memory. 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5161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ROM(READ ONLY MEMORY)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ROM comes in various types, each with its </a:t>
            </a:r>
            <a:r>
              <a:rPr lang="en-IN" dirty="0">
                <a:solidFill>
                  <a:srgbClr val="FF0000"/>
                </a:solidFill>
              </a:rPr>
              <a:t>unique characteristics and applications. </a:t>
            </a:r>
            <a:r>
              <a:rPr lang="en-IN" dirty="0"/>
              <a:t>These include Programmable ROM (PROM), Erasable Programmable ROM (EPROM), Electrically Erasable Programmable ROM (EEPROM), and Mask ROM. Each type has specific features regarding programming, erasing, and data </a:t>
            </a:r>
            <a:r>
              <a:rPr lang="en-IN" dirty="0" smtClean="0"/>
              <a:t>retention(</a:t>
            </a: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practice of storing data for a specific period of time).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33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 Input Devices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Keyboard</a:t>
            </a:r>
            <a:r>
              <a:rPr lang="en-IN" sz="3200" dirty="0"/>
              <a:t>.</a:t>
            </a:r>
          </a:p>
          <a:p>
            <a:r>
              <a:rPr lang="en-IN" sz="3200" dirty="0"/>
              <a:t>Mouse.</a:t>
            </a:r>
          </a:p>
          <a:p>
            <a:r>
              <a:rPr lang="en-IN" sz="3200" dirty="0"/>
              <a:t>Scanner.</a:t>
            </a:r>
          </a:p>
          <a:p>
            <a:r>
              <a:rPr lang="en-IN" sz="3200" dirty="0"/>
              <a:t>Light pen.</a:t>
            </a:r>
          </a:p>
          <a:p>
            <a:r>
              <a:rPr lang="en-IN" sz="3200" dirty="0"/>
              <a:t>Barcode Reader.</a:t>
            </a:r>
          </a:p>
          <a:p>
            <a:r>
              <a:rPr lang="en-IN" sz="3200" dirty="0"/>
              <a:t>Microphone.</a:t>
            </a:r>
          </a:p>
          <a:p>
            <a:r>
              <a:rPr lang="en-IN" sz="3200" dirty="0"/>
              <a:t>Touchscreen.</a:t>
            </a:r>
          </a:p>
          <a:p>
            <a:r>
              <a:rPr lang="en-IN" sz="3200" dirty="0"/>
              <a:t>Joystick.</a:t>
            </a:r>
          </a:p>
        </p:txBody>
      </p:sp>
    </p:spTree>
    <p:extLst>
      <p:ext uri="{BB962C8B-B14F-4D97-AF65-F5344CB8AC3E}">
        <p14:creationId xmlns:p14="http://schemas.microsoft.com/office/powerpoint/2010/main" val="33025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programmable read-only memory (PROM) is a form of </a:t>
            </a:r>
            <a:r>
              <a:rPr lang="en-IN" dirty="0">
                <a:solidFill>
                  <a:srgbClr val="FF0000"/>
                </a:solidFill>
              </a:rPr>
              <a:t>digital memory </a:t>
            </a:r>
            <a:r>
              <a:rPr lang="en-IN" dirty="0"/>
              <a:t>where the </a:t>
            </a:r>
            <a:r>
              <a:rPr lang="en-IN" dirty="0">
                <a:solidFill>
                  <a:srgbClr val="FF0000"/>
                </a:solidFill>
              </a:rPr>
              <a:t>contents can be changed once after manufacture of the device. </a:t>
            </a:r>
            <a:r>
              <a:rPr lang="en-IN" dirty="0"/>
              <a:t>The data is </a:t>
            </a:r>
            <a:r>
              <a:rPr lang="en-IN" dirty="0">
                <a:solidFill>
                  <a:srgbClr val="FF0000"/>
                </a:solidFill>
              </a:rPr>
              <a:t>then permanent and cannot be changed.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15462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EPROM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An EPROM (rarely EROM), or </a:t>
            </a:r>
            <a:r>
              <a:rPr lang="en-IN" dirty="0">
                <a:solidFill>
                  <a:srgbClr val="FF0000"/>
                </a:solidFill>
              </a:rPr>
              <a:t>erasable programmable read-only memory, </a:t>
            </a:r>
            <a:r>
              <a:rPr lang="en-IN" dirty="0"/>
              <a:t>is a type of </a:t>
            </a:r>
            <a:r>
              <a:rPr lang="en-IN" dirty="0">
                <a:solidFill>
                  <a:srgbClr val="FF0000"/>
                </a:solidFill>
              </a:rPr>
              <a:t>programmable read-only memory (PROM) chip</a:t>
            </a:r>
            <a:r>
              <a:rPr lang="en-IN" dirty="0"/>
              <a:t> that retains its data when its </a:t>
            </a:r>
            <a:r>
              <a:rPr lang="en-IN" dirty="0">
                <a:solidFill>
                  <a:srgbClr val="FF0000"/>
                </a:solidFill>
              </a:rPr>
              <a:t>power supply is switched off.</a:t>
            </a:r>
            <a:r>
              <a:rPr lang="en-IN" dirty="0"/>
              <a:t> Computer memory that can retrieve stored data after a power supply has </a:t>
            </a:r>
            <a:r>
              <a:rPr lang="en-IN" dirty="0">
                <a:solidFill>
                  <a:srgbClr val="FF0000"/>
                </a:solidFill>
              </a:rPr>
              <a:t>been turned off and back on</a:t>
            </a:r>
            <a:r>
              <a:rPr lang="en-IN" dirty="0"/>
              <a:t> is called non-volatile.</a:t>
            </a:r>
          </a:p>
        </p:txBody>
      </p:sp>
    </p:spTree>
    <p:extLst>
      <p:ext uri="{BB962C8B-B14F-4D97-AF65-F5344CB8AC3E}">
        <p14:creationId xmlns:p14="http://schemas.microsoft.com/office/powerpoint/2010/main" val="4265384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EEPROM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EEPROM stands for </a:t>
            </a:r>
            <a:r>
              <a:rPr lang="en-IN" dirty="0">
                <a:solidFill>
                  <a:srgbClr val="FF0000"/>
                </a:solidFill>
              </a:rPr>
              <a:t>Electrically Erasable Programmable Read Only Memory.</a:t>
            </a:r>
            <a:r>
              <a:rPr lang="en-IN" dirty="0"/>
              <a:t> This type of </a:t>
            </a:r>
            <a:r>
              <a:rPr lang="en-IN" dirty="0">
                <a:solidFill>
                  <a:srgbClr val="FF0000"/>
                </a:solidFill>
              </a:rPr>
              <a:t>ROM can be erased and programmed with the help of an electric pulse.</a:t>
            </a:r>
          </a:p>
        </p:txBody>
      </p:sp>
    </p:spTree>
    <p:extLst>
      <p:ext uri="{BB962C8B-B14F-4D97-AF65-F5344CB8AC3E}">
        <p14:creationId xmlns:p14="http://schemas.microsoft.com/office/powerpoint/2010/main" val="2617179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Memory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</a:t>
            </a:r>
            <a:r>
              <a:rPr lang="en-IN" dirty="0">
                <a:solidFill>
                  <a:srgbClr val="FF0000"/>
                </a:solidFill>
              </a:rPr>
              <a:t>speed up the operations of the CPU, </a:t>
            </a:r>
            <a:r>
              <a:rPr lang="en-IN" dirty="0"/>
              <a:t>a </a:t>
            </a:r>
            <a:r>
              <a:rPr lang="en-IN" dirty="0">
                <a:solidFill>
                  <a:srgbClr val="FF0000"/>
                </a:solidFill>
              </a:rPr>
              <a:t>very high speed memory is placed between the CPU and the primary memory known as cache . </a:t>
            </a:r>
            <a:r>
              <a:rPr lang="en-IN" dirty="0"/>
              <a:t>It stores the copies of the data from frequently accessed primary memory locations , thus, reducing the average time required to access data from primary memory.</a:t>
            </a:r>
          </a:p>
        </p:txBody>
      </p:sp>
    </p:spTree>
    <p:extLst>
      <p:ext uri="{BB962C8B-B14F-4D97-AF65-F5344CB8AC3E}">
        <p14:creationId xmlns:p14="http://schemas.microsoft.com/office/powerpoint/2010/main" val="2370629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Secondary memory is where </a:t>
            </a:r>
            <a:r>
              <a:rPr lang="en-IN" dirty="0">
                <a:solidFill>
                  <a:srgbClr val="FF0000"/>
                </a:solidFill>
              </a:rPr>
              <a:t>programs and data are kept on a long-term basis</a:t>
            </a:r>
            <a:r>
              <a:rPr lang="en-IN" dirty="0"/>
              <a:t>. Common secondary storage devices are the </a:t>
            </a:r>
            <a:r>
              <a:rPr lang="en-IN" dirty="0">
                <a:solidFill>
                  <a:srgbClr val="FF0000"/>
                </a:solidFill>
              </a:rPr>
              <a:t>hard disk and optical disks</a:t>
            </a:r>
            <a:r>
              <a:rPr lang="en-IN" dirty="0"/>
              <a:t>. The hard disk has enormous </a:t>
            </a:r>
            <a:r>
              <a:rPr lang="en-IN" dirty="0">
                <a:solidFill>
                  <a:srgbClr val="FF0000"/>
                </a:solidFill>
              </a:rPr>
              <a:t>storage capacity compared to main memory</a:t>
            </a:r>
            <a:r>
              <a:rPr lang="en-IN" dirty="0"/>
              <a:t>. The </a:t>
            </a:r>
            <a:r>
              <a:rPr lang="en-IN" dirty="0">
                <a:solidFill>
                  <a:srgbClr val="FF0000"/>
                </a:solidFill>
              </a:rPr>
              <a:t>hard disk is usually contained inside the case of a computer.</a:t>
            </a:r>
          </a:p>
        </p:txBody>
      </p:sp>
    </p:spTree>
    <p:extLst>
      <p:ext uri="{BB962C8B-B14F-4D97-AF65-F5344CB8AC3E}">
        <p14:creationId xmlns:p14="http://schemas.microsoft.com/office/powerpoint/2010/main" val="26095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Harddisk</a:t>
            </a:r>
            <a:endParaRPr lang="en-US" dirty="0"/>
          </a:p>
        </p:txBody>
      </p:sp>
      <p:pic>
        <p:nvPicPr>
          <p:cNvPr id="4" name="Content Placeholder 3" descr="Laptop-hard-drive-expose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9553" y="1600200"/>
            <a:ext cx="6275294" cy="4800600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hard disk drive consists of a rigid disc made with </a:t>
            </a:r>
            <a:r>
              <a:rPr lang="en-IN" dirty="0">
                <a:solidFill>
                  <a:srgbClr val="FF0000"/>
                </a:solidFill>
              </a:rPr>
              <a:t>non-magnetic material</a:t>
            </a:r>
            <a:r>
              <a:rPr lang="en-IN" dirty="0"/>
              <a:t>, which is </a:t>
            </a:r>
            <a:r>
              <a:rPr lang="en-IN" dirty="0">
                <a:solidFill>
                  <a:srgbClr val="FF0000"/>
                </a:solidFill>
              </a:rPr>
              <a:t>coated with a thin layer of magnetic material.</a:t>
            </a:r>
            <a:r>
              <a:rPr lang="en-IN" dirty="0"/>
              <a:t> Data is </a:t>
            </a:r>
            <a:r>
              <a:rPr lang="en-IN" dirty="0">
                <a:solidFill>
                  <a:srgbClr val="FF0000"/>
                </a:solidFill>
              </a:rPr>
              <a:t>stored by magnetizing this thin film. </a:t>
            </a:r>
            <a:r>
              <a:rPr lang="en-IN" dirty="0"/>
              <a:t>The disk spins at a </a:t>
            </a:r>
            <a:r>
              <a:rPr lang="en-IN" dirty="0">
                <a:solidFill>
                  <a:srgbClr val="FF0000"/>
                </a:solidFill>
              </a:rPr>
              <a:t>high speed and a magnetic head mounted on a moving arm is used to read and write data.</a:t>
            </a:r>
          </a:p>
        </p:txBody>
      </p:sp>
    </p:spTree>
    <p:extLst>
      <p:ext uri="{BB962C8B-B14F-4D97-AF65-F5344CB8AC3E}">
        <p14:creationId xmlns:p14="http://schemas.microsoft.com/office/powerpoint/2010/main" val="3843737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Compact Disc</a:t>
            </a:r>
            <a:endParaRPr lang="en-US" dirty="0"/>
          </a:p>
        </p:txBody>
      </p:sp>
      <p:pic>
        <p:nvPicPr>
          <p:cNvPr id="4" name="Content Placeholder 3" descr="storage-compact_disk_mobi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604232"/>
            <a:ext cx="7858148" cy="524380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CD(Compact Disc)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compact disc is a </a:t>
            </a:r>
            <a:r>
              <a:rPr lang="en-IN" dirty="0">
                <a:solidFill>
                  <a:srgbClr val="FF0000"/>
                </a:solidFill>
              </a:rPr>
              <a:t>portable storage medium</a:t>
            </a:r>
            <a:r>
              <a:rPr lang="en-IN" dirty="0"/>
              <a:t> that can </a:t>
            </a:r>
            <a:r>
              <a:rPr lang="en-IN" dirty="0">
                <a:solidFill>
                  <a:srgbClr val="FF0000"/>
                </a:solidFill>
              </a:rPr>
              <a:t>record, store and play back audio, video and other data </a:t>
            </a:r>
            <a:r>
              <a:rPr lang="en-IN" dirty="0"/>
              <a:t>in digital form.</a:t>
            </a:r>
          </a:p>
        </p:txBody>
      </p:sp>
    </p:spTree>
    <p:extLst>
      <p:ext uri="{BB962C8B-B14F-4D97-AF65-F5344CB8AC3E}">
        <p14:creationId xmlns:p14="http://schemas.microsoft.com/office/powerpoint/2010/main" val="291899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Compact Disk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There are three main types: </a:t>
            </a: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(i) CD-ROM –(Compact Disk –Read </a:t>
            </a:r>
            <a:r>
              <a:rPr lang="en-US" dirty="0"/>
              <a:t>O</a:t>
            </a:r>
            <a:r>
              <a:rPr lang="en-US" dirty="0" smtClean="0"/>
              <a:t>nly Memory)</a:t>
            </a:r>
          </a:p>
          <a:p>
            <a:pPr marL="0" indent="0">
              <a:buNone/>
            </a:pPr>
            <a:r>
              <a:rPr lang="en-US" dirty="0" smtClean="0"/>
              <a:t>This is used to </a:t>
            </a:r>
            <a:r>
              <a:rPr lang="en-US" dirty="0" smtClean="0">
                <a:solidFill>
                  <a:srgbClr val="FF0000"/>
                </a:solidFill>
              </a:rPr>
              <a:t>store information and cannot be used to store </a:t>
            </a:r>
            <a:r>
              <a:rPr lang="en-US" dirty="0" err="1" smtClean="0">
                <a:solidFill>
                  <a:srgbClr val="FF0000"/>
                </a:solidFill>
              </a:rPr>
              <a:t>data.It</a:t>
            </a:r>
            <a:r>
              <a:rPr lang="en-US" dirty="0" smtClean="0">
                <a:solidFill>
                  <a:srgbClr val="FF0000"/>
                </a:solidFill>
              </a:rPr>
              <a:t> is mainly used for CD distribution. </a:t>
            </a:r>
            <a:r>
              <a:rPr lang="en-US" dirty="0" smtClean="0"/>
              <a:t>For eg </a:t>
            </a:r>
            <a:r>
              <a:rPr lang="en-US" dirty="0" err="1" smtClean="0">
                <a:solidFill>
                  <a:srgbClr val="FF0000"/>
                </a:solidFill>
              </a:rPr>
              <a:t>Software,Games,e</a:t>
            </a:r>
            <a:r>
              <a:rPr lang="en-US" dirty="0" smtClean="0">
                <a:solidFill>
                  <a:srgbClr val="FF0000"/>
                </a:solidFill>
              </a:rPr>
              <a:t>-books </a:t>
            </a:r>
            <a:r>
              <a:rPr lang="en-US" dirty="0" smtClean="0"/>
              <a:t>etc. </a:t>
            </a:r>
            <a:endParaRPr lang="en-IN" dirty="0"/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r>
              <a:rPr lang="en-US" dirty="0" smtClean="0"/>
              <a:t>(ii)CD-R (Compact Disk Recordable) –It is mainly used for </a:t>
            </a:r>
            <a:r>
              <a:rPr lang="en-US" dirty="0" smtClean="0">
                <a:solidFill>
                  <a:srgbClr val="FF0000"/>
                </a:solidFill>
              </a:rPr>
              <a:t>CD-R and can be written on only once and disk can’t be erased.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324550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Devices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Monitors</a:t>
            </a:r>
            <a:r>
              <a:rPr lang="en-IN" sz="3200" dirty="0"/>
              <a:t>, </a:t>
            </a:r>
            <a:endParaRPr lang="en-IN" sz="3200" dirty="0" smtClean="0"/>
          </a:p>
          <a:p>
            <a:r>
              <a:rPr lang="en-IN" sz="3200" dirty="0"/>
              <a:t>P</a:t>
            </a:r>
            <a:r>
              <a:rPr lang="en-IN" sz="3200" dirty="0" smtClean="0"/>
              <a:t>rinters</a:t>
            </a:r>
            <a:r>
              <a:rPr lang="en-IN" sz="3200" dirty="0"/>
              <a:t>, </a:t>
            </a:r>
            <a:endParaRPr lang="en-IN" sz="3200" dirty="0" smtClean="0"/>
          </a:p>
          <a:p>
            <a:r>
              <a:rPr lang="en-IN" sz="3200" dirty="0"/>
              <a:t>S</a:t>
            </a:r>
            <a:r>
              <a:rPr lang="en-IN" sz="3200" dirty="0" smtClean="0"/>
              <a:t>peakers</a:t>
            </a:r>
            <a:r>
              <a:rPr lang="en-IN" sz="3200" dirty="0"/>
              <a:t>, </a:t>
            </a:r>
            <a:endParaRPr lang="en-IN" sz="3200" dirty="0" smtClean="0"/>
          </a:p>
          <a:p>
            <a:r>
              <a:rPr lang="en-IN" sz="3200" dirty="0"/>
              <a:t>H</a:t>
            </a:r>
            <a:r>
              <a:rPr lang="en-IN" sz="3200" dirty="0" smtClean="0"/>
              <a:t>eadphones</a:t>
            </a:r>
            <a:r>
              <a:rPr lang="en-IN" sz="3200" dirty="0"/>
              <a:t>, </a:t>
            </a:r>
            <a:endParaRPr lang="en-IN" sz="3200" dirty="0" smtClean="0"/>
          </a:p>
          <a:p>
            <a:r>
              <a:rPr lang="en-IN" sz="3200" dirty="0"/>
              <a:t>P</a:t>
            </a:r>
            <a:r>
              <a:rPr lang="en-IN" sz="3200" dirty="0" smtClean="0"/>
              <a:t>rojectors</a:t>
            </a:r>
            <a:r>
              <a:rPr lang="en-IN" sz="3200" dirty="0"/>
              <a:t>, </a:t>
            </a:r>
            <a:endParaRPr lang="en-IN" sz="3200" dirty="0" smtClean="0"/>
          </a:p>
          <a:p>
            <a:r>
              <a:rPr lang="en-IN" sz="3200" dirty="0" smtClean="0"/>
              <a:t>GPS </a:t>
            </a:r>
            <a:r>
              <a:rPr lang="en-IN" sz="3200" dirty="0"/>
              <a:t>devices, </a:t>
            </a:r>
            <a:endParaRPr lang="en-IN" sz="3200" dirty="0" smtClean="0"/>
          </a:p>
          <a:p>
            <a:r>
              <a:rPr lang="en-IN" sz="3200" dirty="0"/>
              <a:t>O</a:t>
            </a:r>
            <a:r>
              <a:rPr lang="en-IN" sz="3200" dirty="0" smtClean="0"/>
              <a:t>ptical </a:t>
            </a:r>
            <a:r>
              <a:rPr lang="en-IN" sz="3200" dirty="0"/>
              <a:t>mark </a:t>
            </a:r>
            <a:r>
              <a:rPr lang="en-IN" sz="3200" dirty="0" smtClean="0"/>
              <a:t>readers </a:t>
            </a:r>
            <a:r>
              <a:rPr lang="en-IN" sz="3200" dirty="0"/>
              <a:t>and </a:t>
            </a:r>
            <a:r>
              <a:rPr lang="en-IN" sz="3200" dirty="0" smtClean="0"/>
              <a:t>Braille </a:t>
            </a:r>
            <a:r>
              <a:rPr lang="en-IN" sz="3200" dirty="0"/>
              <a:t>readers.</a:t>
            </a:r>
          </a:p>
        </p:txBody>
      </p:sp>
    </p:spTree>
    <p:extLst>
      <p:ext uri="{BB962C8B-B14F-4D97-AF65-F5344CB8AC3E}">
        <p14:creationId xmlns:p14="http://schemas.microsoft.com/office/powerpoint/2010/main" val="282905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Contd...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(iii) CD-RW(Compact Disk Rewritable) </a:t>
            </a:r>
          </a:p>
          <a:p>
            <a:pPr marL="0" indent="0">
              <a:buNone/>
            </a:pPr>
            <a:r>
              <a:rPr lang="en-US" dirty="0" smtClean="0"/>
              <a:t>CD-RW is an </a:t>
            </a:r>
            <a:r>
              <a:rPr lang="en-US" dirty="0" smtClean="0">
                <a:solidFill>
                  <a:srgbClr val="FF0000"/>
                </a:solidFill>
              </a:rPr>
              <a:t>erasable disk you can write on multiple times.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4876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DVD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correct answer is </a:t>
            </a:r>
            <a:r>
              <a:rPr lang="en-IN" dirty="0">
                <a:solidFill>
                  <a:srgbClr val="FF0000"/>
                </a:solidFill>
              </a:rPr>
              <a:t>Digital Versatile Disc. DVD, also known as Digital Versatile Disc or Digital Video Disc,</a:t>
            </a:r>
            <a:r>
              <a:rPr lang="en-IN" dirty="0"/>
              <a:t> is an optical disc storage media format. It was </a:t>
            </a:r>
            <a:r>
              <a:rPr lang="en-IN" dirty="0">
                <a:solidFill>
                  <a:srgbClr val="FF0000"/>
                </a:solidFill>
              </a:rPr>
              <a:t>developed and invented in 1995 by Sony, Panasonic, and Samsung. Its main use is to store video and data.</a:t>
            </a:r>
          </a:p>
        </p:txBody>
      </p:sp>
    </p:spTree>
    <p:extLst>
      <p:ext uri="{BB962C8B-B14F-4D97-AF65-F5344CB8AC3E}">
        <p14:creationId xmlns:p14="http://schemas.microsoft.com/office/powerpoint/2010/main" val="1017328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DVD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DVD media comes in several formats; including DVD+R (recordable DVD), </a:t>
            </a:r>
            <a:r>
              <a:rPr lang="en-IN" dirty="0" smtClean="0"/>
              <a:t>DVD+RW </a:t>
            </a:r>
            <a:r>
              <a:rPr lang="en-IN" dirty="0"/>
              <a:t>(re-writeable DVD</a:t>
            </a:r>
            <a:r>
              <a:rPr lang="en-IN" dirty="0" smtClean="0"/>
              <a:t>), </a:t>
            </a:r>
            <a:r>
              <a:rPr lang="en-IN" dirty="0"/>
              <a:t>DVD-RAM (random access memory) and DVD-ROM (read only memory). </a:t>
            </a:r>
          </a:p>
        </p:txBody>
      </p:sp>
    </p:spTree>
    <p:extLst>
      <p:ext uri="{BB962C8B-B14F-4D97-AF65-F5344CB8AC3E}">
        <p14:creationId xmlns:p14="http://schemas.microsoft.com/office/powerpoint/2010/main" val="2839830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Flash Memory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 flash drive is a </a:t>
            </a:r>
            <a:r>
              <a:rPr lang="en-IN" dirty="0" err="1" smtClean="0">
                <a:solidFill>
                  <a:srgbClr val="FF0000"/>
                </a:solidFill>
              </a:rPr>
              <a:t>small,ultra</a:t>
            </a:r>
            <a:r>
              <a:rPr lang="en-IN" dirty="0" smtClean="0">
                <a:solidFill>
                  <a:srgbClr val="FF0000"/>
                </a:solidFill>
              </a:rPr>
              <a:t>-portable storage device with a “Solid State” memory. </a:t>
            </a:r>
            <a:r>
              <a:rPr lang="en-IN" dirty="0" smtClean="0"/>
              <a:t>For </a:t>
            </a:r>
            <a:r>
              <a:rPr lang="en-IN" dirty="0" err="1" smtClean="0"/>
              <a:t>eg</a:t>
            </a:r>
            <a:r>
              <a:rPr lang="en-IN" dirty="0" smtClean="0"/>
              <a:t> It has </a:t>
            </a:r>
            <a:r>
              <a:rPr lang="en-IN" dirty="0" smtClean="0">
                <a:solidFill>
                  <a:srgbClr val="FF0000"/>
                </a:solidFill>
              </a:rPr>
              <a:t>no moving parts </a:t>
            </a:r>
            <a:r>
              <a:rPr lang="en-IN" dirty="0" err="1" smtClean="0">
                <a:solidFill>
                  <a:srgbClr val="FF0000"/>
                </a:solidFill>
              </a:rPr>
              <a:t>inlike</a:t>
            </a:r>
            <a:r>
              <a:rPr lang="en-IN" dirty="0" smtClean="0">
                <a:solidFill>
                  <a:srgbClr val="FF0000"/>
                </a:solidFill>
              </a:rPr>
              <a:t> magnetic storage </a:t>
            </a:r>
            <a:r>
              <a:rPr lang="en-IN" dirty="0" err="1" smtClean="0">
                <a:solidFill>
                  <a:srgbClr val="FF0000"/>
                </a:solidFill>
              </a:rPr>
              <a:t>devices,nor</a:t>
            </a:r>
            <a:r>
              <a:rPr lang="en-IN" dirty="0" smtClean="0">
                <a:solidFill>
                  <a:srgbClr val="FF0000"/>
                </a:solidFill>
              </a:rPr>
              <a:t> does it make use of lasers-unlike optical drives.</a:t>
            </a:r>
          </a:p>
          <a:p>
            <a:r>
              <a:rPr lang="en-IN" dirty="0" smtClean="0"/>
              <a:t>The key difference is that </a:t>
            </a:r>
            <a:r>
              <a:rPr lang="en-IN" dirty="0" smtClean="0">
                <a:solidFill>
                  <a:srgbClr val="FF0000"/>
                </a:solidFill>
              </a:rPr>
              <a:t>data is retained in flash memory even the power is switched off.</a:t>
            </a:r>
          </a:p>
          <a:p>
            <a:r>
              <a:rPr lang="en-IN" dirty="0" smtClean="0"/>
              <a:t>They are now fairly </a:t>
            </a:r>
            <a:r>
              <a:rPr lang="en-IN" dirty="0" err="1" smtClean="0"/>
              <a:t>inexpensive,costing</a:t>
            </a:r>
            <a:r>
              <a:rPr lang="en-IN" dirty="0" smtClean="0"/>
              <a:t> from 250 /-</a:t>
            </a:r>
          </a:p>
          <a:p>
            <a:r>
              <a:rPr lang="en-IN" dirty="0" smtClean="0"/>
              <a:t>Typical sizes range from </a:t>
            </a:r>
            <a:r>
              <a:rPr lang="en-IN" dirty="0" smtClean="0">
                <a:solidFill>
                  <a:srgbClr val="FF0000"/>
                </a:solidFill>
              </a:rPr>
              <a:t>256 Mbytes up to 128 GB and beyond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76035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err="1" smtClean="0"/>
              <a:t>Blu</a:t>
            </a:r>
            <a:r>
              <a:rPr lang="en-IN" dirty="0" smtClean="0"/>
              <a:t> Ray Disk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Blu</a:t>
            </a:r>
            <a:r>
              <a:rPr lang="en-IN" dirty="0" smtClean="0"/>
              <a:t>-ray Disc (also known as </a:t>
            </a:r>
            <a:r>
              <a:rPr lang="en-IN" dirty="0" err="1" smtClean="0"/>
              <a:t>Blu</a:t>
            </a:r>
            <a:r>
              <a:rPr lang="en-IN" dirty="0" smtClean="0"/>
              <a:t>-ray or BD) is an </a:t>
            </a:r>
            <a:r>
              <a:rPr lang="en-IN" dirty="0" smtClean="0">
                <a:solidFill>
                  <a:srgbClr val="FF0000"/>
                </a:solidFill>
              </a:rPr>
              <a:t>optical disc </a:t>
            </a:r>
            <a:r>
              <a:rPr lang="en-IN" dirty="0" smtClean="0"/>
              <a:t>storage media </a:t>
            </a:r>
            <a:r>
              <a:rPr lang="en-IN" dirty="0" err="1" smtClean="0"/>
              <a:t>format.Its</a:t>
            </a:r>
            <a:r>
              <a:rPr lang="en-IN" dirty="0" smtClean="0"/>
              <a:t> main uses are high –definition </a:t>
            </a:r>
            <a:r>
              <a:rPr lang="en-IN" dirty="0" smtClean="0">
                <a:solidFill>
                  <a:srgbClr val="FF0000"/>
                </a:solidFill>
              </a:rPr>
              <a:t>video and data storage.</a:t>
            </a:r>
          </a:p>
          <a:p>
            <a:r>
              <a:rPr lang="en-IN" dirty="0" smtClean="0"/>
              <a:t>The disc has the same dimensions as a standard </a:t>
            </a:r>
            <a:r>
              <a:rPr lang="en-IN" dirty="0" smtClean="0">
                <a:solidFill>
                  <a:srgbClr val="FF0000"/>
                </a:solidFill>
              </a:rPr>
              <a:t>DVD or CD.</a:t>
            </a:r>
          </a:p>
          <a:p>
            <a:r>
              <a:rPr lang="en-IN" dirty="0" smtClean="0"/>
              <a:t>While current optical disc technologies such as DVD,DVD(add or minus)R,DVD(add or minus) RW and DVD-RAM rely on a red laser to read and write </a:t>
            </a:r>
            <a:r>
              <a:rPr lang="en-IN" dirty="0" err="1" smtClean="0"/>
              <a:t>data,the</a:t>
            </a:r>
            <a:r>
              <a:rPr lang="en-IN" dirty="0" smtClean="0"/>
              <a:t> new format uses a blue violet laser </a:t>
            </a:r>
            <a:r>
              <a:rPr lang="en-IN" dirty="0" err="1" smtClean="0"/>
              <a:t>instead,hence</a:t>
            </a:r>
            <a:r>
              <a:rPr lang="en-IN" dirty="0" smtClean="0"/>
              <a:t> the name </a:t>
            </a:r>
            <a:r>
              <a:rPr lang="en-IN" dirty="0" err="1" smtClean="0"/>
              <a:t>Blu</a:t>
            </a:r>
            <a:r>
              <a:rPr lang="en-IN" dirty="0" smtClean="0"/>
              <a:t>-ray.</a:t>
            </a:r>
          </a:p>
          <a:p>
            <a:r>
              <a:rPr lang="en-IN" dirty="0" smtClean="0"/>
              <a:t>This allows data to be packed more </a:t>
            </a:r>
            <a:r>
              <a:rPr lang="en-IN" dirty="0" err="1" smtClean="0">
                <a:solidFill>
                  <a:srgbClr val="FF0000"/>
                </a:solidFill>
              </a:rPr>
              <a:t>thighly</a:t>
            </a:r>
            <a:r>
              <a:rPr lang="en-IN" dirty="0" smtClean="0">
                <a:solidFill>
                  <a:srgbClr val="FF0000"/>
                </a:solidFill>
              </a:rPr>
              <a:t> and stored in less </a:t>
            </a:r>
            <a:r>
              <a:rPr lang="en-IN" dirty="0" err="1" smtClean="0">
                <a:solidFill>
                  <a:srgbClr val="FF0000"/>
                </a:solidFill>
              </a:rPr>
              <a:t>space,so</a:t>
            </a:r>
            <a:r>
              <a:rPr lang="en-IN" dirty="0" smtClean="0">
                <a:solidFill>
                  <a:srgbClr val="FF0000"/>
                </a:solidFill>
              </a:rPr>
              <a:t> it’s possible to fit more data on the disc even though </a:t>
            </a:r>
            <a:r>
              <a:rPr lang="en-IN" dirty="0" smtClean="0"/>
              <a:t>it’s the same size as a </a:t>
            </a:r>
            <a:r>
              <a:rPr lang="en-IN" dirty="0" smtClean="0">
                <a:solidFill>
                  <a:srgbClr val="FF0000"/>
                </a:solidFill>
              </a:rPr>
              <a:t>CD/</a:t>
            </a:r>
            <a:r>
              <a:rPr lang="en-IN" dirty="0" err="1" smtClean="0">
                <a:solidFill>
                  <a:srgbClr val="FF0000"/>
                </a:solidFill>
              </a:rPr>
              <a:t>DVD</a:t>
            </a:r>
            <a:r>
              <a:rPr lang="en-IN" dirty="0" err="1" smtClean="0"/>
              <a:t>.Blu</a:t>
            </a:r>
            <a:r>
              <a:rPr lang="en-IN" dirty="0" smtClean="0"/>
              <a:t> Ray disks of today are </a:t>
            </a:r>
            <a:r>
              <a:rPr lang="en-IN" dirty="0" smtClean="0">
                <a:solidFill>
                  <a:srgbClr val="FF0000"/>
                </a:solidFill>
              </a:rPr>
              <a:t>capable of storing </a:t>
            </a:r>
            <a:r>
              <a:rPr lang="en-IN" dirty="0" err="1" smtClean="0">
                <a:solidFill>
                  <a:srgbClr val="FF0000"/>
                </a:solidFill>
              </a:rPr>
              <a:t>upto</a:t>
            </a:r>
            <a:r>
              <a:rPr lang="en-IN" dirty="0" smtClean="0">
                <a:solidFill>
                  <a:srgbClr val="FF0000"/>
                </a:solidFill>
              </a:rPr>
              <a:t> 128 GB of data.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 System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system bus (or the bus) is an </a:t>
            </a:r>
            <a:r>
              <a:rPr lang="en-IN" dirty="0" smtClean="0">
                <a:solidFill>
                  <a:srgbClr val="FF0000"/>
                </a:solidFill>
              </a:rPr>
              <a:t>electronic pathway composed of connecting cables and that connects the major components of a computer </a:t>
            </a:r>
            <a:r>
              <a:rPr lang="en-IN" dirty="0" err="1" smtClean="0">
                <a:solidFill>
                  <a:srgbClr val="FF0000"/>
                </a:solidFill>
              </a:rPr>
              <a:t>system.</a:t>
            </a:r>
            <a:r>
              <a:rPr lang="en-IN" dirty="0" err="1" smtClean="0"/>
              <a:t>Though</a:t>
            </a:r>
            <a:r>
              <a:rPr lang="en-IN" dirty="0" smtClean="0"/>
              <a:t> system </a:t>
            </a:r>
            <a:r>
              <a:rPr lang="en-IN" dirty="0" err="1" smtClean="0">
                <a:solidFill>
                  <a:srgbClr val="FF0000"/>
                </a:solidFill>
              </a:rPr>
              <a:t>bus,data</a:t>
            </a:r>
            <a:r>
              <a:rPr lang="en-IN" dirty="0" smtClean="0">
                <a:solidFill>
                  <a:srgbClr val="FF0000"/>
                </a:solidFill>
              </a:rPr>
              <a:t> and instructions are passed among the computer system </a:t>
            </a:r>
            <a:r>
              <a:rPr lang="en-IN" dirty="0" smtClean="0"/>
              <a:t>components.</a:t>
            </a:r>
          </a:p>
          <a:p>
            <a:r>
              <a:rPr lang="en-IN" dirty="0" smtClean="0"/>
              <a:t>The data carrying part of </a:t>
            </a:r>
            <a:r>
              <a:rPr lang="en-IN" dirty="0" smtClean="0">
                <a:solidFill>
                  <a:srgbClr val="FF0000"/>
                </a:solidFill>
              </a:rPr>
              <a:t>system bus</a:t>
            </a:r>
            <a:r>
              <a:rPr lang="en-IN" dirty="0" smtClean="0"/>
              <a:t> is called </a:t>
            </a:r>
            <a:r>
              <a:rPr lang="en-IN" b="1" dirty="0" smtClean="0"/>
              <a:t>data bus.</a:t>
            </a:r>
          </a:p>
          <a:p>
            <a:r>
              <a:rPr lang="en-IN" dirty="0" smtClean="0"/>
              <a:t>The control instruction </a:t>
            </a:r>
            <a:r>
              <a:rPr lang="en-IN" dirty="0" smtClean="0">
                <a:solidFill>
                  <a:srgbClr val="FF0000"/>
                </a:solidFill>
              </a:rPr>
              <a:t>carrying part of system bus </a:t>
            </a:r>
            <a:r>
              <a:rPr lang="en-IN" dirty="0" smtClean="0"/>
              <a:t>is called </a:t>
            </a:r>
            <a:r>
              <a:rPr lang="en-IN" b="1" dirty="0" smtClean="0"/>
              <a:t>control bus.</a:t>
            </a:r>
          </a:p>
          <a:p>
            <a:r>
              <a:rPr lang="en-IN" dirty="0" smtClean="0"/>
              <a:t>The memory address </a:t>
            </a:r>
            <a:r>
              <a:rPr lang="en-IN" dirty="0" smtClean="0">
                <a:solidFill>
                  <a:srgbClr val="FF0000"/>
                </a:solidFill>
              </a:rPr>
              <a:t>carrying part of system bus </a:t>
            </a:r>
            <a:r>
              <a:rPr lang="en-IN" dirty="0" smtClean="0"/>
              <a:t>is called </a:t>
            </a:r>
            <a:r>
              <a:rPr lang="en-IN" b="1" dirty="0" smtClean="0"/>
              <a:t>Address bus.</a:t>
            </a:r>
          </a:p>
          <a:p>
            <a:r>
              <a:rPr lang="en-IN" dirty="0" smtClean="0"/>
              <a:t>A separate type of bus called </a:t>
            </a:r>
            <a:r>
              <a:rPr lang="en-IN" b="1" dirty="0" smtClean="0"/>
              <a:t>I/O Bus </a:t>
            </a:r>
            <a:r>
              <a:rPr lang="en-IN" dirty="0" smtClean="0"/>
              <a:t>connects the </a:t>
            </a:r>
            <a:r>
              <a:rPr lang="en-IN" dirty="0" err="1" smtClean="0">
                <a:solidFill>
                  <a:srgbClr val="FF0000"/>
                </a:solidFill>
              </a:rPr>
              <a:t>Input,Output</a:t>
            </a:r>
            <a:r>
              <a:rPr lang="en-IN" dirty="0" smtClean="0">
                <a:solidFill>
                  <a:srgbClr val="FF0000"/>
                </a:solidFill>
              </a:rPr>
              <a:t> and other external devices to the system.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3295" t="28609" r="22727" b="22546"/>
          <a:stretch>
            <a:fillRect/>
          </a:stretch>
        </p:blipFill>
        <p:spPr bwMode="auto">
          <a:xfrm>
            <a:off x="0" y="0"/>
            <a:ext cx="850109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System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important parts of the mobile are -:</a:t>
            </a:r>
          </a:p>
          <a:p>
            <a:r>
              <a:rPr lang="en-US" b="1" dirty="0" smtClean="0"/>
              <a:t>Mobile Processor</a:t>
            </a:r>
            <a:r>
              <a:rPr lang="en-US" dirty="0" smtClean="0"/>
              <a:t> -&gt; It means the </a:t>
            </a:r>
            <a:r>
              <a:rPr lang="en-US" dirty="0" smtClean="0">
                <a:solidFill>
                  <a:srgbClr val="FF0000"/>
                </a:solidFill>
              </a:rPr>
              <a:t>brain of the mobile.</a:t>
            </a:r>
          </a:p>
          <a:p>
            <a:r>
              <a:rPr lang="en-US" b="1" dirty="0" smtClean="0"/>
              <a:t>Camera ISP</a:t>
            </a:r>
            <a:r>
              <a:rPr lang="en-US" dirty="0" smtClean="0"/>
              <a:t> -&gt; the part which </a:t>
            </a:r>
            <a:r>
              <a:rPr lang="en-US" dirty="0" smtClean="0">
                <a:solidFill>
                  <a:srgbClr val="FF0000"/>
                </a:solidFill>
              </a:rPr>
              <a:t>processes the images and videos.</a:t>
            </a:r>
          </a:p>
          <a:p>
            <a:r>
              <a:rPr lang="en-US" b="1" dirty="0" smtClean="0"/>
              <a:t>Display Unit</a:t>
            </a:r>
            <a:r>
              <a:rPr lang="en-US" dirty="0" smtClean="0"/>
              <a:t> -&gt; provides </a:t>
            </a:r>
            <a:r>
              <a:rPr lang="en-US" dirty="0" smtClean="0">
                <a:solidFill>
                  <a:srgbClr val="FF0000"/>
                </a:solidFill>
              </a:rPr>
              <a:t>display &amp; touch interface to us.</a:t>
            </a:r>
          </a:p>
          <a:p>
            <a:r>
              <a:rPr lang="en-US" b="1" dirty="0" smtClean="0"/>
              <a:t>Memory Unit</a:t>
            </a:r>
            <a:r>
              <a:rPr lang="en-US" dirty="0" smtClean="0"/>
              <a:t> -&gt; storage unit of the mobile</a:t>
            </a:r>
          </a:p>
          <a:p>
            <a:r>
              <a:rPr lang="en-US" b="1" dirty="0" smtClean="0"/>
              <a:t>Power Management/Battery Management</a:t>
            </a:r>
            <a:r>
              <a:rPr lang="en-US" dirty="0" smtClean="0"/>
              <a:t> -&gt; battery of the mobile.</a:t>
            </a:r>
          </a:p>
          <a:p>
            <a:r>
              <a:rPr lang="en-US" b="1" dirty="0" smtClean="0"/>
              <a:t>External Storage</a:t>
            </a:r>
            <a:r>
              <a:rPr lang="en-US" dirty="0" smtClean="0"/>
              <a:t> -&gt; also considered as </a:t>
            </a:r>
            <a:r>
              <a:rPr lang="en-US" dirty="0" smtClean="0">
                <a:solidFill>
                  <a:srgbClr val="FF0000"/>
                </a:solidFill>
              </a:rPr>
              <a:t>expandable storage.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Mobile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Mobile Processor</a:t>
            </a:r>
          </a:p>
          <a:p>
            <a:r>
              <a:rPr lang="en-US" dirty="0" smtClean="0"/>
              <a:t>The mobile processor is the </a:t>
            </a:r>
            <a:r>
              <a:rPr lang="en-US" b="1" dirty="0" smtClean="0"/>
              <a:t>CPU (Central Processing Unit)</a:t>
            </a:r>
            <a:r>
              <a:rPr lang="en-US" dirty="0" smtClean="0"/>
              <a:t> of our mobile. It </a:t>
            </a:r>
            <a:r>
              <a:rPr lang="en-US" b="1" dirty="0" smtClean="0"/>
              <a:t>processes a million of command per second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provides the </a:t>
            </a:r>
            <a:r>
              <a:rPr lang="en-US" dirty="0" smtClean="0">
                <a:solidFill>
                  <a:srgbClr val="FF0000"/>
                </a:solidFill>
              </a:rPr>
              <a:t>backbone to our mobile phone</a:t>
            </a:r>
            <a:r>
              <a:rPr lang="en-US" dirty="0" smtClean="0"/>
              <a:t>, due to which, the </a:t>
            </a:r>
            <a:r>
              <a:rPr lang="en-US" b="1" dirty="0" smtClean="0"/>
              <a:t>Operating system of our mobile works</a:t>
            </a:r>
            <a:r>
              <a:rPr lang="en-US" dirty="0" smtClean="0"/>
              <a:t>, and all the </a:t>
            </a:r>
            <a:r>
              <a:rPr lang="en-US" b="1" dirty="0" smtClean="0"/>
              <a:t>pre-installed as well as installed application works</a:t>
            </a:r>
            <a:r>
              <a:rPr lang="en-US" dirty="0" smtClean="0"/>
              <a:t>, the Processor </a:t>
            </a:r>
            <a:r>
              <a:rPr lang="en-US" b="1" dirty="0" smtClean="0"/>
              <a:t>receives </a:t>
            </a:r>
            <a:r>
              <a:rPr lang="en-US" dirty="0" smtClean="0"/>
              <a:t>the</a:t>
            </a:r>
            <a:r>
              <a:rPr lang="en-US" b="1" dirty="0" smtClean="0"/>
              <a:t> command</a:t>
            </a:r>
            <a:r>
              <a:rPr lang="en-US" dirty="0" smtClean="0"/>
              <a:t>, then </a:t>
            </a:r>
            <a:r>
              <a:rPr lang="en-US" b="1" dirty="0" smtClean="0"/>
              <a:t>processes it, </a:t>
            </a:r>
            <a:r>
              <a:rPr lang="en-US" dirty="0" smtClean="0"/>
              <a:t>and then forms </a:t>
            </a:r>
            <a:r>
              <a:rPr lang="en-US" b="1" dirty="0" smtClean="0"/>
              <a:t>an output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Contd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Also, it </a:t>
            </a:r>
            <a:r>
              <a:rPr lang="en-US" b="1" dirty="0" smtClean="0"/>
              <a:t>performs all the calculations</a:t>
            </a:r>
            <a:r>
              <a:rPr lang="en-US" dirty="0" smtClean="0"/>
              <a:t> as same as the CPU. Without the processor, our mobile is unable to open and perform its functions.</a:t>
            </a:r>
          </a:p>
          <a:p>
            <a:r>
              <a:rPr lang="en-US" dirty="0" smtClean="0"/>
              <a:t>Thus, the Processor is </a:t>
            </a:r>
            <a:r>
              <a:rPr lang="en-US" b="1" dirty="0" smtClean="0"/>
              <a:t>a very important device for our mobile</a:t>
            </a:r>
            <a:r>
              <a:rPr lang="en-US" dirty="0" smtClean="0"/>
              <a:t>. It is mainly divided into </a:t>
            </a:r>
            <a:r>
              <a:rPr lang="en-US" b="1" dirty="0" smtClean="0"/>
              <a:t>three parts</a:t>
            </a:r>
            <a:r>
              <a:rPr lang="en-US" dirty="0" smtClean="0"/>
              <a:t> which are -:</a:t>
            </a:r>
          </a:p>
          <a:p>
            <a:r>
              <a:rPr lang="en-US" b="1" dirty="0" smtClean="0"/>
              <a:t>CPU</a:t>
            </a:r>
            <a:r>
              <a:rPr lang="en-US" dirty="0" smtClean="0"/>
              <a:t> — Communication Processing Unit</a:t>
            </a:r>
          </a:p>
          <a:p>
            <a:r>
              <a:rPr lang="en-US" b="1" dirty="0" smtClean="0"/>
              <a:t>APU </a:t>
            </a:r>
            <a:r>
              <a:rPr lang="en-US" dirty="0" smtClean="0"/>
              <a:t>— Application Processing Unit</a:t>
            </a:r>
          </a:p>
          <a:p>
            <a:r>
              <a:rPr lang="en-US" b="1" dirty="0" smtClean="0"/>
              <a:t>GPU</a:t>
            </a:r>
            <a:r>
              <a:rPr lang="en-US" dirty="0" smtClean="0"/>
              <a:t> — Graphical Processing Unit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CPU(Central Processing Unit)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A central processing unit (CPU), also called a </a:t>
            </a:r>
            <a:r>
              <a:rPr lang="en-IN" sz="3200" dirty="0">
                <a:solidFill>
                  <a:srgbClr val="C00000"/>
                </a:solidFill>
              </a:rPr>
              <a:t>central processor, main processor, </a:t>
            </a:r>
            <a:r>
              <a:rPr lang="en-IN" sz="3200" dirty="0"/>
              <a:t>or just processor, is </a:t>
            </a:r>
            <a:r>
              <a:rPr lang="en-IN" sz="3200" b="1" dirty="0"/>
              <a:t>the most important processor in a given computer</a:t>
            </a:r>
            <a:r>
              <a:rPr lang="en-IN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641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CPU</a:t>
            </a:r>
          </a:p>
          <a:p>
            <a:r>
              <a:rPr lang="en-US" dirty="0" smtClean="0"/>
              <a:t>It is also known as </a:t>
            </a:r>
            <a:r>
              <a:rPr lang="en-US" b="1" dirty="0" smtClean="0"/>
              <a:t>DSP (Digital Signal Processor)</a:t>
            </a:r>
            <a:r>
              <a:rPr lang="en-US" dirty="0" smtClean="0"/>
              <a:t>. because it converts </a:t>
            </a:r>
            <a:r>
              <a:rPr lang="en-US" b="1" dirty="0" smtClean="0"/>
              <a:t>analog signals into digital signals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stands for </a:t>
            </a:r>
            <a:r>
              <a:rPr lang="en-US" b="1" dirty="0" smtClean="0"/>
              <a:t>Communication Processing Unit</a:t>
            </a:r>
            <a:r>
              <a:rPr lang="en-US" dirty="0" smtClean="0"/>
              <a:t>, As the name suggests that it is that part of the Mobile Processor which helps us to </a:t>
            </a:r>
            <a:r>
              <a:rPr lang="en-US" b="1" dirty="0" smtClean="0"/>
              <a:t>make and receive calls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could call each other because of this part of the processor.</a:t>
            </a:r>
          </a:p>
          <a:p>
            <a:r>
              <a:rPr lang="en-US" dirty="0" smtClean="0"/>
              <a:t>It is also divided into </a:t>
            </a:r>
            <a:r>
              <a:rPr lang="en-US" b="1" dirty="0" smtClean="0"/>
              <a:t>two parts</a:t>
            </a:r>
            <a:r>
              <a:rPr lang="en-US" dirty="0" smtClean="0"/>
              <a:t>, which are -:</a:t>
            </a:r>
          </a:p>
          <a:p>
            <a:r>
              <a:rPr lang="en-US" b="1" dirty="0" smtClean="0"/>
              <a:t>RSMU </a:t>
            </a:r>
            <a:r>
              <a:rPr lang="en-US" dirty="0" smtClean="0"/>
              <a:t>(Radio Signal Management Unit)</a:t>
            </a:r>
          </a:p>
          <a:p>
            <a:r>
              <a:rPr lang="en-US" b="1" dirty="0" smtClean="0"/>
              <a:t>Audio Subsystem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APU and GPU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APU</a:t>
            </a:r>
          </a:p>
          <a:p>
            <a:r>
              <a:rPr lang="en-US" dirty="0" smtClean="0"/>
              <a:t>APU stands for Application Processing Unit. As its name suggest that it is </a:t>
            </a:r>
            <a:r>
              <a:rPr lang="en-US" b="1" dirty="0" smtClean="0"/>
              <a:t>part of the mobile processor which runs all the applications (pre-installed and installed by the user)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APU executes every application, which is on the mobile.</a:t>
            </a:r>
            <a:endParaRPr lang="en-US" dirty="0" smtClean="0"/>
          </a:p>
          <a:p>
            <a:r>
              <a:rPr lang="en-US" b="1" dirty="0" smtClean="0"/>
              <a:t>GPU</a:t>
            </a:r>
          </a:p>
          <a:p>
            <a:r>
              <a:rPr lang="en-US" dirty="0" smtClean="0"/>
              <a:t>GPU is the second part of the Mobile Processor. It stands for </a:t>
            </a:r>
            <a:r>
              <a:rPr lang="en-US" b="1" dirty="0" smtClean="0"/>
              <a:t>Graphical Processing Unit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that part of the mobile processor that processes our mobile’s graphics and designs.</a:t>
            </a:r>
          </a:p>
          <a:p>
            <a:r>
              <a:rPr lang="en-US" b="1" dirty="0" smtClean="0"/>
              <a:t>The more the quality of the GPU, the more we will get high-quality graphics.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Camera ISP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in this section, we are going to read about the camera ISP. Here, ISP stands for Image Signal Processing.</a:t>
            </a:r>
          </a:p>
          <a:p>
            <a:r>
              <a:rPr lang="en-US" dirty="0" smtClean="0"/>
              <a:t>It is </a:t>
            </a:r>
            <a:r>
              <a:rPr lang="en-US" b="1" dirty="0" smtClean="0"/>
              <a:t>that part of our mobile system which processes the images and videos</a:t>
            </a:r>
            <a:r>
              <a:rPr lang="en-US" dirty="0" smtClean="0"/>
              <a:t>. All the </a:t>
            </a:r>
            <a:r>
              <a:rPr lang="en-US" b="1" dirty="0" smtClean="0"/>
              <a:t>images, and videos that are taken from our camera, are part of this camera ISP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has </a:t>
            </a:r>
            <a:r>
              <a:rPr lang="en-US" b="1" dirty="0" smtClean="0"/>
              <a:t>a special image signal processor</a:t>
            </a:r>
            <a:r>
              <a:rPr lang="en-US" dirty="0" smtClean="0"/>
              <a:t> which processes the things like </a:t>
            </a:r>
            <a:r>
              <a:rPr lang="en-US" b="1" dirty="0" smtClean="0"/>
              <a:t>instant image capturing</a:t>
            </a:r>
            <a:r>
              <a:rPr lang="en-US" dirty="0" smtClean="0"/>
              <a:t>,</a:t>
            </a:r>
            <a:r>
              <a:rPr lang="en-US" b="1" dirty="0" smtClean="0"/>
              <a:t> high-resolution support</a:t>
            </a:r>
            <a:r>
              <a:rPr lang="en-US" dirty="0" smtClean="0"/>
              <a:t>,</a:t>
            </a:r>
            <a:r>
              <a:rPr lang="en-US" b="1" dirty="0" smtClean="0"/>
              <a:t> image stabilization</a:t>
            </a:r>
            <a:r>
              <a:rPr lang="en-US" dirty="0" smtClean="0"/>
              <a:t>,</a:t>
            </a:r>
            <a:r>
              <a:rPr lang="en-US" b="1" dirty="0" smtClean="0"/>
              <a:t> and image enhancements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Display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Display Unit</a:t>
            </a:r>
          </a:p>
          <a:p>
            <a:r>
              <a:rPr lang="en-US" dirty="0" smtClean="0"/>
              <a:t>This unit is not in the </a:t>
            </a:r>
            <a:r>
              <a:rPr lang="en-US" b="1" dirty="0" smtClean="0"/>
              <a:t>Mobile System Organization</a:t>
            </a:r>
            <a:r>
              <a:rPr lang="en-US" dirty="0" smtClean="0"/>
              <a:t> for</a:t>
            </a:r>
            <a:r>
              <a:rPr lang="en-US" b="1" dirty="0" smtClean="0"/>
              <a:t> class 11</a:t>
            </a:r>
            <a:r>
              <a:rPr lang="en-US" dirty="0" smtClean="0"/>
              <a:t>. But it is important to read this.</a:t>
            </a:r>
          </a:p>
          <a:p>
            <a:r>
              <a:rPr lang="en-US" b="1" dirty="0" smtClean="0"/>
              <a:t>Display Unit</a:t>
            </a:r>
            <a:r>
              <a:rPr lang="en-US" dirty="0" smtClean="0"/>
              <a:t> is that unit of the mobile phone which </a:t>
            </a:r>
            <a:r>
              <a:rPr lang="en-US" b="1" dirty="0" smtClean="0"/>
              <a:t>provides us display &amp; touch interface</a:t>
            </a:r>
            <a:r>
              <a:rPr lang="en-US" dirty="0" smtClean="0"/>
              <a:t>. We could </a:t>
            </a:r>
            <a:r>
              <a:rPr lang="en-US" b="1" dirty="0" smtClean="0"/>
              <a:t>scroll our mobile phones</a:t>
            </a:r>
            <a:r>
              <a:rPr lang="en-US" dirty="0" smtClean="0"/>
              <a:t> because of this unit only.</a:t>
            </a:r>
          </a:p>
          <a:p>
            <a:r>
              <a:rPr lang="en-US" dirty="0" smtClean="0"/>
              <a:t>Most mobiles use an </a:t>
            </a:r>
            <a:r>
              <a:rPr lang="en-US" b="1" dirty="0" smtClean="0"/>
              <a:t>OLED display</a:t>
            </a:r>
            <a:r>
              <a:rPr lang="en-US" dirty="0" smtClean="0"/>
              <a:t>. Because, </a:t>
            </a:r>
            <a:r>
              <a:rPr lang="en-US" b="1" dirty="0" smtClean="0"/>
              <a:t>it has a very smooth and fast processing</a:t>
            </a:r>
            <a:r>
              <a:rPr lang="en-US" dirty="0" smtClean="0"/>
              <a:t> as well as it could be scrolled easily.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Memory Unit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memoryUnit</a:t>
            </a:r>
            <a:r>
              <a:rPr lang="en-US" dirty="0" smtClean="0"/>
              <a:t> means </a:t>
            </a:r>
            <a:r>
              <a:rPr lang="en-US" b="1" dirty="0" smtClean="0"/>
              <a:t>the part of the mobile which stores the data, files, and information in 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also </a:t>
            </a:r>
            <a:r>
              <a:rPr lang="en-US" b="1" dirty="0" smtClean="0"/>
              <a:t>processes the data</a:t>
            </a:r>
            <a:r>
              <a:rPr lang="en-US" dirty="0" smtClean="0"/>
              <a:t>. It stores </a:t>
            </a:r>
            <a:r>
              <a:rPr lang="en-US" b="1" dirty="0" smtClean="0"/>
              <a:t>text documents, images, videos, pictures, songs,</a:t>
            </a:r>
            <a:r>
              <a:rPr lang="en-US" dirty="0" smtClean="0"/>
              <a:t> etc. In mobiles, there are </a:t>
            </a:r>
            <a:r>
              <a:rPr lang="en-US" b="1" dirty="0" smtClean="0"/>
              <a:t>mainly two types</a:t>
            </a:r>
            <a:r>
              <a:rPr lang="en-US" dirty="0" smtClean="0"/>
              <a:t> of memory, which are -:</a:t>
            </a:r>
          </a:p>
          <a:p>
            <a:r>
              <a:rPr lang="en-US" b="1" dirty="0" smtClean="0"/>
              <a:t>RAM</a:t>
            </a:r>
            <a:r>
              <a:rPr lang="en-US" dirty="0" smtClean="0"/>
              <a:t> — Random Access Memory</a:t>
            </a:r>
          </a:p>
          <a:p>
            <a:r>
              <a:rPr lang="en-US" b="1" dirty="0" smtClean="0"/>
              <a:t>ROM</a:t>
            </a:r>
            <a:r>
              <a:rPr lang="en-US" dirty="0" smtClean="0"/>
              <a:t> — Read Only Memory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RAM</a:t>
            </a:r>
          </a:p>
          <a:p>
            <a:r>
              <a:rPr lang="en-US" dirty="0" smtClean="0"/>
              <a:t>It is the </a:t>
            </a:r>
            <a:r>
              <a:rPr lang="en-US" b="1" dirty="0" smtClean="0"/>
              <a:t>main working memory</a:t>
            </a:r>
            <a:r>
              <a:rPr lang="en-US" dirty="0" smtClean="0"/>
              <a:t> of our mobile. All the installed applications </a:t>
            </a:r>
            <a:r>
              <a:rPr lang="en-US" b="1" dirty="0" smtClean="0"/>
              <a:t>are first loaded on RAM</a:t>
            </a:r>
            <a:r>
              <a:rPr lang="en-US" dirty="0" smtClean="0"/>
              <a:t>, and after that, </a:t>
            </a:r>
            <a:r>
              <a:rPr lang="en-US" b="1" dirty="0" smtClean="0"/>
              <a:t>they were executed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our </a:t>
            </a:r>
            <a:r>
              <a:rPr lang="en-US" b="1" dirty="0" smtClean="0"/>
              <a:t>mobile phone will have better RAM</a:t>
            </a:r>
            <a:r>
              <a:rPr lang="en-US" dirty="0" smtClean="0"/>
              <a:t>, then </a:t>
            </a:r>
            <a:r>
              <a:rPr lang="en-US" b="1" dirty="0" smtClean="0"/>
              <a:t>its processing power will also be better</a:t>
            </a:r>
            <a:r>
              <a:rPr lang="en-US" dirty="0" smtClean="0"/>
              <a:t>. RAM is unable to work if the power supply of the electricity goes off.</a:t>
            </a:r>
          </a:p>
          <a:p>
            <a:r>
              <a:rPr lang="en-US" dirty="0" smtClean="0"/>
              <a:t>This means </a:t>
            </a:r>
            <a:r>
              <a:rPr lang="en-US" b="1" dirty="0" smtClean="0"/>
              <a:t>it is a volatile memory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ROM</a:t>
            </a:r>
          </a:p>
          <a:p>
            <a:r>
              <a:rPr lang="en-US" dirty="0" smtClean="0"/>
              <a:t>It stands for </a:t>
            </a:r>
            <a:r>
              <a:rPr lang="en-US" b="1" dirty="0" smtClean="0"/>
              <a:t>reading Only Memory</a:t>
            </a:r>
            <a:r>
              <a:rPr lang="en-US" dirty="0" smtClean="0"/>
              <a:t>. It is the </a:t>
            </a:r>
            <a:r>
              <a:rPr lang="en-US" b="1" dirty="0" smtClean="0"/>
              <a:t>internal storage </a:t>
            </a:r>
            <a:r>
              <a:rPr lang="en-US" dirty="0" smtClean="0"/>
              <a:t>of the mobile.</a:t>
            </a:r>
          </a:p>
          <a:p>
            <a:r>
              <a:rPr lang="en-US" b="1" dirty="0" smtClean="0"/>
              <a:t>No user could write anything on it</a:t>
            </a:r>
            <a:r>
              <a:rPr lang="en-US" dirty="0" smtClean="0"/>
              <a:t>, and thus it sounds like </a:t>
            </a:r>
            <a:r>
              <a:rPr lang="en-US" b="1" dirty="0" smtClean="0"/>
              <a:t>“Read Only”</a:t>
            </a:r>
            <a:r>
              <a:rPr lang="en-US" dirty="0" smtClean="0"/>
              <a:t>. ROM part of the memory resides near the Operating System of the mobile.</a:t>
            </a:r>
          </a:p>
          <a:p>
            <a:r>
              <a:rPr lang="en-US" dirty="0" smtClean="0"/>
              <a:t>In ROM, some apps could not be deleted by the user’s end. Examples — </a:t>
            </a:r>
            <a:r>
              <a:rPr lang="en-US" b="1" dirty="0" err="1" smtClean="0"/>
              <a:t>WhatsApp</a:t>
            </a:r>
            <a:r>
              <a:rPr lang="en-US" b="1" dirty="0" smtClean="0"/>
              <a:t>, YouTube, Gmail,</a:t>
            </a:r>
            <a:r>
              <a:rPr lang="en-US" dirty="0" smtClean="0"/>
              <a:t> 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Power Management</a:t>
            </a:r>
            <a:r>
              <a:rPr lang="en-US" dirty="0" smtClean="0"/>
              <a:t> means </a:t>
            </a:r>
            <a:r>
              <a:rPr lang="en-US" b="1" dirty="0" smtClean="0"/>
              <a:t>that part of the mobile supplies the power to the mobile, due to which the mobile phone could work and process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Batteries are that part, because of which mobile works.</a:t>
            </a:r>
          </a:p>
          <a:p>
            <a:r>
              <a:rPr lang="en-US" b="1" dirty="0" smtClean="0"/>
              <a:t>Most phones are formed with Lithium (Li+) ion batteries.</a:t>
            </a:r>
            <a:r>
              <a:rPr lang="en-US" dirty="0" smtClean="0"/>
              <a:t> The capacity of the battery is measured in </a:t>
            </a:r>
            <a:r>
              <a:rPr lang="en-US" b="1" dirty="0" err="1" smtClean="0"/>
              <a:t>MAh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MAH stands for </a:t>
            </a:r>
            <a:r>
              <a:rPr lang="en-US" b="1" dirty="0" err="1" smtClean="0"/>
              <a:t>Milliampere</a:t>
            </a:r>
            <a:r>
              <a:rPr lang="en-US" b="1" dirty="0" smtClean="0"/>
              <a:t>-hour</a:t>
            </a:r>
            <a:r>
              <a:rPr lang="en-US" dirty="0" smtClean="0"/>
              <a:t>. The more the capacity of the battery, the more mobile could work.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External Storage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External Storage</a:t>
            </a:r>
            <a:r>
              <a:rPr lang="en-US" dirty="0" smtClean="0"/>
              <a:t> is also known as </a:t>
            </a:r>
            <a:r>
              <a:rPr lang="en-US" b="1" dirty="0" smtClean="0"/>
              <a:t>Expandable Storage</a:t>
            </a:r>
            <a:r>
              <a:rPr lang="en-US" dirty="0" smtClean="0"/>
              <a:t>. It means </a:t>
            </a:r>
            <a:r>
              <a:rPr lang="en-US" b="1" dirty="0" smtClean="0"/>
              <a:t>that storage which could be externally added to mobile phones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It can be removed and added easily.</a:t>
            </a:r>
            <a:r>
              <a:rPr lang="en-US" dirty="0" smtClean="0"/>
              <a:t> There are many devices these days, for example — </a:t>
            </a:r>
            <a:r>
              <a:rPr lang="en-US" b="1" dirty="0" smtClean="0"/>
              <a:t>SD cards, Micro SD cards,</a:t>
            </a:r>
            <a:r>
              <a:rPr lang="en-US" dirty="0" smtClean="0"/>
              <a:t> etc.</a:t>
            </a:r>
          </a:p>
          <a:p>
            <a:r>
              <a:rPr lang="en-US" dirty="0" smtClean="0"/>
              <a:t>We could store here </a:t>
            </a:r>
            <a:r>
              <a:rPr lang="en-US" b="1" dirty="0" smtClean="0"/>
              <a:t>text documents, images, videos, pictures, songs,</a:t>
            </a:r>
            <a:r>
              <a:rPr lang="en-US" dirty="0" smtClean="0"/>
              <a:t> etc. It is somewhat similar to </a:t>
            </a:r>
            <a:r>
              <a:rPr lang="en-US" b="1" dirty="0" smtClean="0"/>
              <a:t>Secondary Memory</a:t>
            </a:r>
            <a:r>
              <a:rPr lang="en-US" dirty="0" smtClean="0"/>
              <a:t> in computers.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Advantages of Mobile System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section, we are going to read some of the main advantages of mobiles, which are -:</a:t>
            </a:r>
          </a:p>
          <a:p>
            <a:r>
              <a:rPr lang="en-US" dirty="0" smtClean="0"/>
              <a:t>Mobiles are small computers, which </a:t>
            </a:r>
            <a:r>
              <a:rPr lang="en-US" b="1" dirty="0" smtClean="0"/>
              <a:t>can process a large set of data</a:t>
            </a:r>
            <a:r>
              <a:rPr lang="en-US" dirty="0" smtClean="0"/>
              <a:t> within a second.</a:t>
            </a:r>
          </a:p>
          <a:p>
            <a:r>
              <a:rPr lang="en-US" dirty="0" smtClean="0"/>
              <a:t>We could </a:t>
            </a:r>
            <a:r>
              <a:rPr lang="en-US" b="1" dirty="0" smtClean="0"/>
              <a:t>connect to the internet</a:t>
            </a:r>
            <a:r>
              <a:rPr lang="en-US" dirty="0" smtClean="0"/>
              <a:t> through our mobile phones.</a:t>
            </a:r>
          </a:p>
          <a:p>
            <a:r>
              <a:rPr lang="en-US" dirty="0" smtClean="0"/>
              <a:t>We could</a:t>
            </a:r>
            <a:r>
              <a:rPr lang="en-US" b="1" dirty="0" smtClean="0"/>
              <a:t> easily communicate</a:t>
            </a:r>
            <a:r>
              <a:rPr lang="en-US" dirty="0" smtClean="0"/>
              <a:t> in any place on the earth.</a:t>
            </a:r>
          </a:p>
          <a:p>
            <a:r>
              <a:rPr lang="en-US" dirty="0" smtClean="0"/>
              <a:t>We could </a:t>
            </a:r>
            <a:r>
              <a:rPr lang="en-US" b="1" dirty="0" smtClean="0"/>
              <a:t>capture images, and videos</a:t>
            </a:r>
            <a:r>
              <a:rPr lang="en-US" dirty="0" smtClean="0"/>
              <a:t> from our mobile phones, and edit them.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a computer system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800867" cy="4680520"/>
          </a:xfrm>
        </p:spPr>
      </p:pic>
    </p:spTree>
    <p:extLst>
      <p:ext uri="{BB962C8B-B14F-4D97-AF65-F5344CB8AC3E}">
        <p14:creationId xmlns:p14="http://schemas.microsoft.com/office/powerpoint/2010/main" val="16698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TYPES OF SOFTWARE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is a set of instructions or programs that tell a computer what to do. It is generally divided into </a:t>
            </a:r>
            <a:r>
              <a:rPr lang="en-US" b="1" dirty="0" smtClean="0"/>
              <a:t>two main categories</a:t>
            </a:r>
            <a:r>
              <a:rPr lang="en-US" dirty="0" smtClean="0"/>
              <a:t>:</a:t>
            </a:r>
          </a:p>
          <a:p>
            <a:r>
              <a:rPr lang="en-US" b="1" dirty="0" smtClean="0"/>
              <a:t>System Software</a:t>
            </a:r>
          </a:p>
          <a:p>
            <a:r>
              <a:rPr lang="en-US" dirty="0" smtClean="0"/>
              <a:t>The software that controls internal computer operations (reading  data from input </a:t>
            </a:r>
            <a:r>
              <a:rPr lang="en-US" dirty="0" err="1" smtClean="0"/>
              <a:t>devices,transmitting</a:t>
            </a:r>
            <a:r>
              <a:rPr lang="en-US" dirty="0" smtClean="0"/>
              <a:t> processed information to the output </a:t>
            </a:r>
            <a:r>
              <a:rPr lang="en-US" dirty="0" err="1" smtClean="0"/>
              <a:t>devices,checking</a:t>
            </a:r>
            <a:r>
              <a:rPr lang="en-US" dirty="0" smtClean="0"/>
              <a:t> system </a:t>
            </a:r>
            <a:r>
              <a:rPr lang="en-US" dirty="0" err="1" smtClean="0"/>
              <a:t>components,converting</a:t>
            </a:r>
            <a:r>
              <a:rPr lang="en-US" dirty="0" smtClean="0"/>
              <a:t> data/instructions to computer understandable form etc.)is known as system software.</a:t>
            </a:r>
          </a:p>
          <a:p>
            <a:r>
              <a:rPr lang="en-US" dirty="0" smtClean="0"/>
              <a:t>The system software can further be classified into two categories:</a:t>
            </a:r>
          </a:p>
          <a:p>
            <a:r>
              <a:rPr lang="en-US" dirty="0" smtClean="0"/>
              <a:t>1.Operating System 		2.Language Processor</a:t>
            </a:r>
            <a:endParaRPr lang="en-US" dirty="0" smtClean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operating system is a program which acts as an interface between a user and the hardware (all computer resources).</a:t>
            </a:r>
          </a:p>
          <a:p>
            <a:r>
              <a:rPr lang="en-US" dirty="0" smtClean="0"/>
              <a:t>The primary goal of an operating system is to make the computer system convenient to use and secondary goal is to use computer hardware in an efficient manner.</a:t>
            </a:r>
          </a:p>
          <a:p>
            <a:r>
              <a:rPr lang="en-US" dirty="0" smtClean="0"/>
              <a:t>An operating system is an important component of a computer system which controls all other component of a computer system which controls all other components of the computer </a:t>
            </a:r>
            <a:r>
              <a:rPr lang="en-US" dirty="0" err="1" smtClean="0"/>
              <a:t>system.Major</a:t>
            </a:r>
            <a:r>
              <a:rPr lang="en-US" dirty="0" smtClean="0"/>
              <a:t> components of a computer system are:</a:t>
            </a:r>
          </a:p>
          <a:p>
            <a:r>
              <a:rPr lang="en-US" dirty="0" smtClean="0"/>
              <a:t>1.The Hardware		2.The Operating System(OS)</a:t>
            </a:r>
          </a:p>
          <a:p>
            <a:r>
              <a:rPr lang="en-US" dirty="0" smtClean="0"/>
              <a:t>3.The Application Program routines(</a:t>
            </a:r>
            <a:r>
              <a:rPr lang="en-US" dirty="0" err="1" smtClean="0"/>
              <a:t>compiler,database</a:t>
            </a:r>
            <a:r>
              <a:rPr lang="en-US" dirty="0" smtClean="0"/>
              <a:t> management </a:t>
            </a:r>
            <a:r>
              <a:rPr lang="en-US" dirty="0" err="1" smtClean="0"/>
              <a:t>systems,utility</a:t>
            </a:r>
            <a:r>
              <a:rPr lang="en-US" dirty="0" smtClean="0"/>
              <a:t> programs)</a:t>
            </a:r>
          </a:p>
          <a:p>
            <a:r>
              <a:rPr lang="en-US" dirty="0" smtClean="0"/>
              <a:t>4.The </a:t>
            </a:r>
            <a:r>
              <a:rPr lang="en-US" dirty="0" err="1" smtClean="0"/>
              <a:t>Humanware</a:t>
            </a:r>
            <a:r>
              <a:rPr lang="en-US" dirty="0" smtClean="0"/>
              <a:t>(users)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142315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soon as a computer is booted </a:t>
            </a:r>
            <a:r>
              <a:rPr lang="en-US" dirty="0" err="1" smtClean="0"/>
              <a:t>up,OS</a:t>
            </a:r>
            <a:r>
              <a:rPr lang="en-US" dirty="0" smtClean="0"/>
              <a:t> is loaded on RAM so that it can execute programs and applications and manage other resources of computer.</a:t>
            </a:r>
          </a:p>
          <a:p>
            <a:r>
              <a:rPr lang="en-US" dirty="0" smtClean="0"/>
              <a:t>There are different types of operating systems </a:t>
            </a:r>
          </a:p>
          <a:p>
            <a:r>
              <a:rPr lang="en-US" dirty="0" smtClean="0"/>
              <a:t>Refer </a:t>
            </a:r>
            <a:r>
              <a:rPr lang="en-US" dirty="0" err="1" smtClean="0"/>
              <a:t>pg</a:t>
            </a:r>
            <a:r>
              <a:rPr lang="en-US" dirty="0" smtClean="0"/>
              <a:t> no 10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67475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714202"/>
          </a:xfrm>
        </p:spPr>
        <p:txBody>
          <a:bodyPr/>
          <a:lstStyle/>
          <a:p>
            <a:r>
              <a:rPr lang="en-US" dirty="0" smtClean="0"/>
              <a:t>Language Processors/Language Translators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7620000" cy="4267944"/>
          </a:xfrm>
        </p:spPr>
        <p:txBody>
          <a:bodyPr/>
          <a:lstStyle/>
          <a:p>
            <a:r>
              <a:rPr lang="en-US" dirty="0" smtClean="0"/>
              <a:t>A language processor is a special type of a computer software that can translate the source code into an object code or machine code.</a:t>
            </a:r>
          </a:p>
          <a:p>
            <a:r>
              <a:rPr lang="en-US" dirty="0" smtClean="0"/>
              <a:t>A source code refers to the program code written by programmer in a high level programming  language(HLL) such as in </a:t>
            </a:r>
            <a:r>
              <a:rPr lang="en-US" dirty="0" err="1" smtClean="0"/>
              <a:t>C,Java,C</a:t>
            </a:r>
            <a:r>
              <a:rPr lang="en-US" dirty="0" smtClean="0"/>
              <a:t>++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object code refers to a code usually in machine language or binary </a:t>
            </a:r>
            <a:r>
              <a:rPr lang="en-US" dirty="0" err="1" smtClean="0"/>
              <a:t>code,a</a:t>
            </a:r>
            <a:r>
              <a:rPr lang="en-US" dirty="0" smtClean="0"/>
              <a:t> language that computer can understand easily run on hardware.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47325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language processors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Assembler-This language processor converts the program written in assembly language into machine language.</a:t>
            </a:r>
          </a:p>
          <a:p>
            <a:r>
              <a:rPr lang="en-US" dirty="0" smtClean="0"/>
              <a:t>Interpreter-An interpreter is a type of system software that translates and executes instructions written in a computer program line by line ,unit by unit.</a:t>
            </a:r>
          </a:p>
          <a:p>
            <a:r>
              <a:rPr lang="en-US" dirty="0" smtClean="0"/>
              <a:t>Compiler-A compiler is another type of system software that translates and executes instructions written in a computer program in one go.</a:t>
            </a:r>
          </a:p>
          <a:p>
            <a:r>
              <a:rPr lang="en-US" dirty="0" smtClean="0"/>
              <a:t>Translated machine code runs fast(faster execution time) as now computer does not require any type of conversion to run it unlike source code which requires conversion into object /machine code before it can be executed.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72135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Software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software is the set of programs necessary to carry out operations for a specified application.</a:t>
            </a:r>
          </a:p>
          <a:p>
            <a:r>
              <a:rPr lang="en-US" dirty="0" smtClean="0"/>
              <a:t>This type of software pertains to one specific </a:t>
            </a:r>
            <a:r>
              <a:rPr lang="en-US" dirty="0" err="1" smtClean="0"/>
              <a:t>application.For</a:t>
            </a:r>
            <a:r>
              <a:rPr lang="en-US" dirty="0" smtClean="0"/>
              <a:t> instance a software that can perform railway reservation functions cannot prepare result for a school.</a:t>
            </a:r>
          </a:p>
          <a:p>
            <a:r>
              <a:rPr lang="en-US" dirty="0" smtClean="0"/>
              <a:t>These are the programs written by programmers to enable computer to perform a specific task such as processing words, inventory control, handling calculations and </a:t>
            </a:r>
            <a:r>
              <a:rPr lang="en-US" dirty="0" err="1" smtClean="0"/>
              <a:t>figures,medical</a:t>
            </a:r>
            <a:r>
              <a:rPr lang="en-US" dirty="0" smtClean="0"/>
              <a:t> </a:t>
            </a:r>
            <a:r>
              <a:rPr lang="en-US" dirty="0" err="1" smtClean="0"/>
              <a:t>accounting,financial</a:t>
            </a:r>
            <a:r>
              <a:rPr lang="en-US" dirty="0" smtClean="0"/>
              <a:t> accounting ,result </a:t>
            </a:r>
            <a:r>
              <a:rPr lang="en-US" dirty="0" err="1" smtClean="0"/>
              <a:t>preparation,railway</a:t>
            </a:r>
            <a:r>
              <a:rPr lang="en-US" dirty="0" smtClean="0"/>
              <a:t> </a:t>
            </a:r>
            <a:r>
              <a:rPr lang="en-US" dirty="0" err="1" smtClean="0"/>
              <a:t>reservation,billing</a:t>
            </a:r>
            <a:endParaRPr lang="en-US" dirty="0" smtClean="0"/>
          </a:p>
          <a:p>
            <a:r>
              <a:rPr lang="en-US" dirty="0" smtClean="0"/>
              <a:t>Application software can further be sub divided into four categories:</a:t>
            </a:r>
          </a:p>
          <a:p>
            <a:r>
              <a:rPr lang="en-US" dirty="0" smtClean="0"/>
              <a:t>1.Packages 2.Utilities 3.customised software 4.Developer Tools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50492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Application Software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</a:t>
            </a:r>
            <a:r>
              <a:rPr lang="en-US" dirty="0" smtClean="0"/>
              <a:t>are programs designed for end-users to perform specific tasks.</a:t>
            </a:r>
          </a:p>
          <a:p>
            <a:r>
              <a:rPr lang="en-US" b="1" dirty="0" smtClean="0"/>
              <a:t>Types:</a:t>
            </a:r>
          </a:p>
          <a:p>
            <a:r>
              <a:rPr lang="en-US" b="1" dirty="0" smtClean="0"/>
              <a:t>General Purpose Software</a:t>
            </a:r>
            <a:r>
              <a:rPr lang="en-US" dirty="0" smtClean="0"/>
              <a:t> – Used for common tasks.</a:t>
            </a:r>
          </a:p>
          <a:p>
            <a:pPr lvl="1"/>
            <a:r>
              <a:rPr lang="en-US" dirty="0" smtClean="0"/>
              <a:t>Example: MS Word (for typing), MS Excel (for spreadsheets), Web browsers.</a:t>
            </a:r>
          </a:p>
          <a:p>
            <a:r>
              <a:rPr lang="en-US" b="1" dirty="0" smtClean="0"/>
              <a:t>Specialized Software</a:t>
            </a:r>
            <a:r>
              <a:rPr lang="en-US" dirty="0" smtClean="0"/>
              <a:t> – Designed for specific professions.</a:t>
            </a:r>
          </a:p>
          <a:p>
            <a:pPr lvl="1"/>
            <a:r>
              <a:rPr lang="en-US" dirty="0" smtClean="0"/>
              <a:t>Example: Tally (for accounting), AutoCAD (for engineers), Photoshop (for designers).</a:t>
            </a:r>
          </a:p>
          <a:p>
            <a:r>
              <a:rPr lang="en-US" b="1" dirty="0" smtClean="0"/>
              <a:t>Custom Software</a:t>
            </a:r>
            <a:r>
              <a:rPr lang="en-US" dirty="0" smtClean="0"/>
              <a:t> – Created for a specific organization or user.</a:t>
            </a:r>
          </a:p>
          <a:p>
            <a:pPr lvl="1"/>
            <a:r>
              <a:rPr lang="en-US" dirty="0" smtClean="0"/>
              <a:t>Example: Software developed for a particular school or hospital.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Application software are known as packages.</a:t>
            </a:r>
          </a:p>
          <a:p>
            <a:r>
              <a:rPr lang="en-US" dirty="0" smtClean="0"/>
              <a:t>Some major and common categories of general application software(packages) are: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Word processing Software</a:t>
            </a:r>
          </a:p>
          <a:p>
            <a:r>
              <a:rPr lang="en-US" dirty="0" smtClean="0"/>
              <a:t>(ii) Spreadsheets</a:t>
            </a:r>
          </a:p>
          <a:p>
            <a:r>
              <a:rPr lang="en-US" dirty="0" smtClean="0"/>
              <a:t>(iii)Database Management systems</a:t>
            </a:r>
          </a:p>
          <a:p>
            <a:r>
              <a:rPr lang="en-US" dirty="0" smtClean="0"/>
              <a:t>(iv)Desktop Publishing Software</a:t>
            </a:r>
          </a:p>
          <a:p>
            <a:r>
              <a:rPr lang="en-US" dirty="0" smtClean="0"/>
              <a:t>(v) Graphics, multimedia and presentation applications.</a:t>
            </a:r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Utilities are those application programs that assist  the computer by performing housekeeping functions like backing up disk or scanning /cleaning viruses or arranging information.</a:t>
            </a:r>
          </a:p>
          <a:p>
            <a:r>
              <a:rPr lang="en-US" dirty="0" smtClean="0"/>
              <a:t>Text Editor-This utility program is used for creating ,editing text files.</a:t>
            </a:r>
          </a:p>
          <a:p>
            <a:r>
              <a:rPr lang="en-US" dirty="0" smtClean="0"/>
              <a:t>Backup Utility –This utility program facilitates the backing up of disk .Back-up means duplicating the disk  information so that in case of any damage or data-loss, this backed up data may be used.</a:t>
            </a:r>
          </a:p>
          <a:p>
            <a:r>
              <a:rPr lang="en-US" dirty="0" smtClean="0"/>
              <a:t>Disk Defragmenter-A file is fragmented (stored at different locations) when it becomes too large for your computer to store in a single location on a disk. Fragmented files slow down a computer.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ALU and Control unit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The Arithmetic Logic Unit (ALU) is a digital circuit responsible for performing </a:t>
            </a:r>
            <a:r>
              <a:rPr lang="en-IN" sz="3200" dirty="0">
                <a:solidFill>
                  <a:srgbClr val="C00000"/>
                </a:solidFill>
              </a:rPr>
              <a:t>arithmetic and logic operations on data, </a:t>
            </a:r>
            <a:r>
              <a:rPr lang="en-IN" sz="3200" dirty="0"/>
              <a:t>while the Control Unit (CU) is responsible for </a:t>
            </a:r>
            <a:r>
              <a:rPr lang="en-IN" sz="3200" dirty="0">
                <a:solidFill>
                  <a:srgbClr val="C00000"/>
                </a:solidFill>
              </a:rPr>
              <a:t>coordinating and regulating</a:t>
            </a:r>
            <a:r>
              <a:rPr lang="en-IN" sz="3200" dirty="0"/>
              <a:t> the operation of the computer's other components, including the ALU.</a:t>
            </a:r>
          </a:p>
        </p:txBody>
      </p:sp>
    </p:spTree>
    <p:extLst>
      <p:ext uri="{BB962C8B-B14F-4D97-AF65-F5344CB8AC3E}">
        <p14:creationId xmlns:p14="http://schemas.microsoft.com/office/powerpoint/2010/main" val="125011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Storage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 It </a:t>
            </a:r>
            <a:r>
              <a:rPr lang="en-IN" sz="3200" dirty="0"/>
              <a:t>is commonly used to </a:t>
            </a:r>
            <a:r>
              <a:rPr lang="en-IN" sz="3200" dirty="0">
                <a:solidFill>
                  <a:srgbClr val="C00000"/>
                </a:solidFill>
              </a:rPr>
              <a:t>store data or information </a:t>
            </a:r>
            <a:r>
              <a:rPr lang="en-IN" sz="3200" dirty="0"/>
              <a:t>on which the computer is presently working; therefore, we can call it a </a:t>
            </a:r>
            <a:r>
              <a:rPr lang="en-IN" sz="3200" dirty="0">
                <a:solidFill>
                  <a:srgbClr val="C00000"/>
                </a:solidFill>
              </a:rPr>
              <a:t>temporary storage device</a:t>
            </a:r>
            <a:r>
              <a:rPr lang="en-IN" sz="3200" dirty="0"/>
              <a:t>. When the systems are </a:t>
            </a:r>
            <a:r>
              <a:rPr lang="en-IN" sz="3200" dirty="0">
                <a:solidFill>
                  <a:srgbClr val="C00000"/>
                </a:solidFill>
              </a:rPr>
              <a:t>turned off, data and information are lost</a:t>
            </a:r>
            <a:r>
              <a:rPr lang="en-IN" sz="3200" dirty="0"/>
              <a:t>. Types of primary memory: </a:t>
            </a:r>
            <a:r>
              <a:rPr lang="en-IN" sz="3200" dirty="0">
                <a:solidFill>
                  <a:srgbClr val="C00000"/>
                </a:solidFill>
              </a:rPr>
              <a:t>RAM: Random Access Memory.</a:t>
            </a:r>
          </a:p>
        </p:txBody>
      </p:sp>
    </p:spTree>
    <p:extLst>
      <p:ext uri="{BB962C8B-B14F-4D97-AF65-F5344CB8AC3E}">
        <p14:creationId xmlns:p14="http://schemas.microsoft.com/office/powerpoint/2010/main" val="1753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Storage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 dirty="0"/>
              <a:t>Secondary memory refers to the more </a:t>
            </a:r>
            <a:r>
              <a:rPr lang="en-IN" sz="3200" dirty="0">
                <a:solidFill>
                  <a:srgbClr val="C00000"/>
                </a:solidFill>
              </a:rPr>
              <a:t>permanent storage.</a:t>
            </a:r>
            <a:r>
              <a:rPr lang="en-IN" sz="3200" dirty="0"/>
              <a:t> </a:t>
            </a:r>
            <a:r>
              <a:rPr lang="en-IN" sz="3200" dirty="0">
                <a:solidFill>
                  <a:srgbClr val="C00000"/>
                </a:solidFill>
              </a:rPr>
              <a:t>Hard disks and flash drives </a:t>
            </a:r>
            <a:r>
              <a:rPr lang="en-IN" sz="3200" dirty="0"/>
              <a:t>are examples of secondary memory. Before instruction execution, </a:t>
            </a:r>
            <a:r>
              <a:rPr lang="en-IN" sz="3200" dirty="0">
                <a:solidFill>
                  <a:srgbClr val="C00000"/>
                </a:solidFill>
              </a:rPr>
              <a:t>a CPU component called the control unit</a:t>
            </a:r>
            <a:r>
              <a:rPr lang="en-IN" sz="3200" dirty="0"/>
              <a:t> is necessary for </a:t>
            </a:r>
            <a:r>
              <a:rPr lang="en-IN" sz="3200" dirty="0">
                <a:solidFill>
                  <a:srgbClr val="C00000"/>
                </a:solidFill>
              </a:rPr>
              <a:t>transferring data or instructions from secondary memory into main memory.</a:t>
            </a:r>
          </a:p>
        </p:txBody>
      </p:sp>
    </p:spTree>
    <p:extLst>
      <p:ext uri="{BB962C8B-B14F-4D97-AF65-F5344CB8AC3E}">
        <p14:creationId xmlns:p14="http://schemas.microsoft.com/office/powerpoint/2010/main" val="99207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 of Computer </a:t>
            </a:r>
            <a:r>
              <a:rPr lang="en-US" dirty="0" err="1" smtClean="0"/>
              <a:t>Organisation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7951618" cy="3594893"/>
          </a:xfrm>
        </p:spPr>
      </p:pic>
    </p:spTree>
    <p:extLst>
      <p:ext uri="{BB962C8B-B14F-4D97-AF65-F5344CB8AC3E}">
        <p14:creationId xmlns:p14="http://schemas.microsoft.com/office/powerpoint/2010/main" val="264569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487</TotalTime>
  <Words>1926</Words>
  <Application>Microsoft Office PowerPoint</Application>
  <PresentationFormat>On-screen Show (4:3)</PresentationFormat>
  <Paragraphs>233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Adjacency</vt:lpstr>
      <vt:lpstr>Computer System Overview</vt:lpstr>
      <vt:lpstr> Input Devices </vt:lpstr>
      <vt:lpstr>Output Devices</vt:lpstr>
      <vt:lpstr>CPU(Central Processing Unit)</vt:lpstr>
      <vt:lpstr>Components of a computer system</vt:lpstr>
      <vt:lpstr>Functions of ALU and Control unit</vt:lpstr>
      <vt:lpstr>Primary Storage</vt:lpstr>
      <vt:lpstr>Secondary Storage</vt:lpstr>
      <vt:lpstr>Basics of Computer Organisation</vt:lpstr>
      <vt:lpstr>Input Devices</vt:lpstr>
      <vt:lpstr>Output Devices</vt:lpstr>
      <vt:lpstr>Registers</vt:lpstr>
      <vt:lpstr>Memory Unit</vt:lpstr>
      <vt:lpstr>Main Memory</vt:lpstr>
      <vt:lpstr>Contd…</vt:lpstr>
      <vt:lpstr>RAM(Random Access Memory)</vt:lpstr>
      <vt:lpstr>Features of Static RAM </vt:lpstr>
      <vt:lpstr>DRAM</vt:lpstr>
      <vt:lpstr>Types of ROM(READ ONLY MEMORY)</vt:lpstr>
      <vt:lpstr>PROM</vt:lpstr>
      <vt:lpstr>EPROM</vt:lpstr>
      <vt:lpstr>EEPROM</vt:lpstr>
      <vt:lpstr>Cache Memory</vt:lpstr>
      <vt:lpstr>Contd...</vt:lpstr>
      <vt:lpstr>Harddisk</vt:lpstr>
      <vt:lpstr>Contd...</vt:lpstr>
      <vt:lpstr>Compact Disc</vt:lpstr>
      <vt:lpstr>CD(Compact Disc)</vt:lpstr>
      <vt:lpstr>Types of Compact Disk</vt:lpstr>
      <vt:lpstr>Contd...</vt:lpstr>
      <vt:lpstr>DVD</vt:lpstr>
      <vt:lpstr>Types of DVD</vt:lpstr>
      <vt:lpstr>Flash Memory</vt:lpstr>
      <vt:lpstr>Blu Ray Disk</vt:lpstr>
      <vt:lpstr>The System Bus</vt:lpstr>
      <vt:lpstr>PowerPoint Presentation</vt:lpstr>
      <vt:lpstr>Mobile System Organization</vt:lpstr>
      <vt:lpstr>Mobile Processor</vt:lpstr>
      <vt:lpstr>Contd…</vt:lpstr>
      <vt:lpstr>CPU</vt:lpstr>
      <vt:lpstr>APU and GPU</vt:lpstr>
      <vt:lpstr>Camera ISP </vt:lpstr>
      <vt:lpstr>Display unit</vt:lpstr>
      <vt:lpstr>PowerPoint Presentation</vt:lpstr>
      <vt:lpstr>PowerPoint Presentation</vt:lpstr>
      <vt:lpstr>PowerPoint Presentation</vt:lpstr>
      <vt:lpstr>Power Management</vt:lpstr>
      <vt:lpstr>External Storage </vt:lpstr>
      <vt:lpstr>Advantages of Mobile System </vt:lpstr>
      <vt:lpstr>TYPES OF SOFTWARE </vt:lpstr>
      <vt:lpstr>Operating System</vt:lpstr>
      <vt:lpstr>PowerPoint Presentation</vt:lpstr>
      <vt:lpstr>Language Processors/Language Translators</vt:lpstr>
      <vt:lpstr>Three types of language processors</vt:lpstr>
      <vt:lpstr>Application Software</vt:lpstr>
      <vt:lpstr>2. Application Software </vt:lpstr>
      <vt:lpstr>PACKAGES</vt:lpstr>
      <vt:lpstr>UTILITIES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 Overview</dc:title>
  <dc:creator>ismail - [2010]</dc:creator>
  <cp:lastModifiedBy>sns</cp:lastModifiedBy>
  <cp:revision>40</cp:revision>
  <dcterms:created xsi:type="dcterms:W3CDTF">2024-06-08T18:00:24Z</dcterms:created>
  <dcterms:modified xsi:type="dcterms:W3CDTF">2025-06-06T05:03:38Z</dcterms:modified>
</cp:coreProperties>
</file>